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Lst>
  <p:sldSz cx="40233600" cy="32918400"/>
  <p:notesSz cx="9144000" cy="6858000"/>
  <p:defaultTextStyle>
    <a:defPPr>
      <a:defRPr lang="en-US"/>
    </a:defPPr>
    <a:lvl1pPr marL="0" algn="l" defTabSz="3686650" rtl="0" eaLnBrk="1" latinLnBrk="0" hangingPunct="1">
      <a:defRPr sz="7257" kern="1200">
        <a:solidFill>
          <a:schemeClr val="tx1"/>
        </a:solidFill>
        <a:latin typeface="+mn-lt"/>
        <a:ea typeface="+mn-ea"/>
        <a:cs typeface="+mn-cs"/>
      </a:defRPr>
    </a:lvl1pPr>
    <a:lvl2pPr marL="1843325" algn="l" defTabSz="3686650" rtl="0" eaLnBrk="1" latinLnBrk="0" hangingPunct="1">
      <a:defRPr sz="7257" kern="1200">
        <a:solidFill>
          <a:schemeClr val="tx1"/>
        </a:solidFill>
        <a:latin typeface="+mn-lt"/>
        <a:ea typeface="+mn-ea"/>
        <a:cs typeface="+mn-cs"/>
      </a:defRPr>
    </a:lvl2pPr>
    <a:lvl3pPr marL="3686650" algn="l" defTabSz="3686650" rtl="0" eaLnBrk="1" latinLnBrk="0" hangingPunct="1">
      <a:defRPr sz="7257" kern="1200">
        <a:solidFill>
          <a:schemeClr val="tx1"/>
        </a:solidFill>
        <a:latin typeface="+mn-lt"/>
        <a:ea typeface="+mn-ea"/>
        <a:cs typeface="+mn-cs"/>
      </a:defRPr>
    </a:lvl3pPr>
    <a:lvl4pPr marL="5529976" algn="l" defTabSz="3686650" rtl="0" eaLnBrk="1" latinLnBrk="0" hangingPunct="1">
      <a:defRPr sz="7257" kern="1200">
        <a:solidFill>
          <a:schemeClr val="tx1"/>
        </a:solidFill>
        <a:latin typeface="+mn-lt"/>
        <a:ea typeface="+mn-ea"/>
        <a:cs typeface="+mn-cs"/>
      </a:defRPr>
    </a:lvl4pPr>
    <a:lvl5pPr marL="7373300" algn="l" defTabSz="3686650" rtl="0" eaLnBrk="1" latinLnBrk="0" hangingPunct="1">
      <a:defRPr sz="7257" kern="1200">
        <a:solidFill>
          <a:schemeClr val="tx1"/>
        </a:solidFill>
        <a:latin typeface="+mn-lt"/>
        <a:ea typeface="+mn-ea"/>
        <a:cs typeface="+mn-cs"/>
      </a:defRPr>
    </a:lvl5pPr>
    <a:lvl6pPr marL="9216625" algn="l" defTabSz="3686650" rtl="0" eaLnBrk="1" latinLnBrk="0" hangingPunct="1">
      <a:defRPr sz="7257" kern="1200">
        <a:solidFill>
          <a:schemeClr val="tx1"/>
        </a:solidFill>
        <a:latin typeface="+mn-lt"/>
        <a:ea typeface="+mn-ea"/>
        <a:cs typeface="+mn-cs"/>
      </a:defRPr>
    </a:lvl6pPr>
    <a:lvl7pPr marL="11059950" algn="l" defTabSz="3686650" rtl="0" eaLnBrk="1" latinLnBrk="0" hangingPunct="1">
      <a:defRPr sz="7257" kern="1200">
        <a:solidFill>
          <a:schemeClr val="tx1"/>
        </a:solidFill>
        <a:latin typeface="+mn-lt"/>
        <a:ea typeface="+mn-ea"/>
        <a:cs typeface="+mn-cs"/>
      </a:defRPr>
    </a:lvl7pPr>
    <a:lvl8pPr marL="12903275" algn="l" defTabSz="3686650" rtl="0" eaLnBrk="1" latinLnBrk="0" hangingPunct="1">
      <a:defRPr sz="7257" kern="1200">
        <a:solidFill>
          <a:schemeClr val="tx1"/>
        </a:solidFill>
        <a:latin typeface="+mn-lt"/>
        <a:ea typeface="+mn-ea"/>
        <a:cs typeface="+mn-cs"/>
      </a:defRPr>
    </a:lvl8pPr>
    <a:lvl9pPr marL="14746601" algn="l" defTabSz="3686650" rtl="0" eaLnBrk="1" latinLnBrk="0" hangingPunct="1">
      <a:defRPr sz="725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50" d="100"/>
          <a:sy n="50" d="100"/>
        </p:scale>
        <p:origin x="-4968" y="-10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520" y="5387342"/>
            <a:ext cx="34198560" cy="11460480"/>
          </a:xfrm>
        </p:spPr>
        <p:txBody>
          <a:bodyPr anchor="b"/>
          <a:lstStyle>
            <a:lvl1pPr algn="ctr">
              <a:defRPr sz="26400"/>
            </a:lvl1pPr>
          </a:lstStyle>
          <a:p>
            <a:r>
              <a:rPr lang="en-US" smtClean="0"/>
              <a:t>Click to edit Master title style</a:t>
            </a:r>
            <a:endParaRPr lang="en-US" dirty="0"/>
          </a:p>
        </p:txBody>
      </p:sp>
      <p:sp>
        <p:nvSpPr>
          <p:cNvPr id="3" name="Subtitle 2"/>
          <p:cNvSpPr>
            <a:spLocks noGrp="1"/>
          </p:cNvSpPr>
          <p:nvPr>
            <p:ph type="subTitle" idx="1"/>
          </p:nvPr>
        </p:nvSpPr>
        <p:spPr>
          <a:xfrm>
            <a:off x="5029200" y="17289782"/>
            <a:ext cx="30175200" cy="7947658"/>
          </a:xfrm>
        </p:spPr>
        <p:txBody>
          <a:bodyPr/>
          <a:lstStyle>
            <a:lvl1pPr marL="0" indent="0" algn="ctr">
              <a:buNone/>
              <a:defRPr sz="10560"/>
            </a:lvl1pPr>
            <a:lvl2pPr marL="2011680" indent="0" algn="ctr">
              <a:buNone/>
              <a:defRPr sz="8800"/>
            </a:lvl2pPr>
            <a:lvl3pPr marL="4023360" indent="0" algn="ctr">
              <a:buNone/>
              <a:defRPr sz="7920"/>
            </a:lvl3pPr>
            <a:lvl4pPr marL="6035040" indent="0" algn="ctr">
              <a:buNone/>
              <a:defRPr sz="7040"/>
            </a:lvl4pPr>
            <a:lvl5pPr marL="8046720" indent="0" algn="ctr">
              <a:buNone/>
              <a:defRPr sz="7040"/>
            </a:lvl5pPr>
            <a:lvl6pPr marL="10058400" indent="0" algn="ctr">
              <a:buNone/>
              <a:defRPr sz="7040"/>
            </a:lvl6pPr>
            <a:lvl7pPr marL="12070080" indent="0" algn="ctr">
              <a:buNone/>
              <a:defRPr sz="7040"/>
            </a:lvl7pPr>
            <a:lvl8pPr marL="14081760" indent="0" algn="ctr">
              <a:buNone/>
              <a:defRPr sz="7040"/>
            </a:lvl8pPr>
            <a:lvl9pPr marL="16093440" indent="0" algn="ctr">
              <a:buNone/>
              <a:defRPr sz="704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0A9E8A-81E5-4B1B-B0D0-14ADA123D03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359509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A9E8A-81E5-4B1B-B0D0-14ADA123D03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1172356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792172" y="1752600"/>
            <a:ext cx="867537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766062" y="1752600"/>
            <a:ext cx="2552319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A9E8A-81E5-4B1B-B0D0-14ADA123D03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179762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0A9E8A-81E5-4B1B-B0D0-14ADA123D03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219924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5107" y="8206749"/>
            <a:ext cx="34701480" cy="13693138"/>
          </a:xfrm>
        </p:spPr>
        <p:txBody>
          <a:bodyPr anchor="b"/>
          <a:lstStyle>
            <a:lvl1pPr>
              <a:defRPr sz="26400"/>
            </a:lvl1pPr>
          </a:lstStyle>
          <a:p>
            <a:r>
              <a:rPr lang="en-US" smtClean="0"/>
              <a:t>Click to edit Master title style</a:t>
            </a:r>
            <a:endParaRPr lang="en-US" dirty="0"/>
          </a:p>
        </p:txBody>
      </p:sp>
      <p:sp>
        <p:nvSpPr>
          <p:cNvPr id="3" name="Text Placeholder 2"/>
          <p:cNvSpPr>
            <a:spLocks noGrp="1"/>
          </p:cNvSpPr>
          <p:nvPr>
            <p:ph type="body" idx="1"/>
          </p:nvPr>
        </p:nvSpPr>
        <p:spPr>
          <a:xfrm>
            <a:off x="2745107" y="22029429"/>
            <a:ext cx="34701480" cy="7200898"/>
          </a:xfrm>
        </p:spPr>
        <p:txBody>
          <a:bodyPr/>
          <a:lstStyle>
            <a:lvl1pPr marL="0" indent="0">
              <a:buNone/>
              <a:defRPr sz="10560">
                <a:solidFill>
                  <a:schemeClr val="tx1"/>
                </a:solidFill>
              </a:defRPr>
            </a:lvl1pPr>
            <a:lvl2pPr marL="2011680" indent="0">
              <a:buNone/>
              <a:defRPr sz="8800">
                <a:solidFill>
                  <a:schemeClr val="tx1">
                    <a:tint val="75000"/>
                  </a:schemeClr>
                </a:solidFill>
              </a:defRPr>
            </a:lvl2pPr>
            <a:lvl3pPr marL="4023360" indent="0">
              <a:buNone/>
              <a:defRPr sz="7920">
                <a:solidFill>
                  <a:schemeClr val="tx1">
                    <a:tint val="75000"/>
                  </a:schemeClr>
                </a:solidFill>
              </a:defRPr>
            </a:lvl3pPr>
            <a:lvl4pPr marL="6035040" indent="0">
              <a:buNone/>
              <a:defRPr sz="7040">
                <a:solidFill>
                  <a:schemeClr val="tx1">
                    <a:tint val="75000"/>
                  </a:schemeClr>
                </a:solidFill>
              </a:defRPr>
            </a:lvl4pPr>
            <a:lvl5pPr marL="8046720" indent="0">
              <a:buNone/>
              <a:defRPr sz="7040">
                <a:solidFill>
                  <a:schemeClr val="tx1">
                    <a:tint val="75000"/>
                  </a:schemeClr>
                </a:solidFill>
              </a:defRPr>
            </a:lvl5pPr>
            <a:lvl6pPr marL="10058400" indent="0">
              <a:buNone/>
              <a:defRPr sz="7040">
                <a:solidFill>
                  <a:schemeClr val="tx1">
                    <a:tint val="75000"/>
                  </a:schemeClr>
                </a:solidFill>
              </a:defRPr>
            </a:lvl6pPr>
            <a:lvl7pPr marL="12070080" indent="0">
              <a:buNone/>
              <a:defRPr sz="7040">
                <a:solidFill>
                  <a:schemeClr val="tx1">
                    <a:tint val="75000"/>
                  </a:schemeClr>
                </a:solidFill>
              </a:defRPr>
            </a:lvl7pPr>
            <a:lvl8pPr marL="14081760" indent="0">
              <a:buNone/>
              <a:defRPr sz="7040">
                <a:solidFill>
                  <a:schemeClr val="tx1">
                    <a:tint val="75000"/>
                  </a:schemeClr>
                </a:solidFill>
              </a:defRPr>
            </a:lvl8pPr>
            <a:lvl9pPr marL="16093440" indent="0">
              <a:buNone/>
              <a:defRPr sz="70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0A9E8A-81E5-4B1B-B0D0-14ADA123D038}"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1093590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766060" y="8763000"/>
            <a:ext cx="1709928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0368260" y="8763000"/>
            <a:ext cx="1709928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0A9E8A-81E5-4B1B-B0D0-14ADA123D03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1001304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71300" y="1752607"/>
            <a:ext cx="3470148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771305" y="8069582"/>
            <a:ext cx="17020696"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smtClean="0"/>
              <a:t>Click to edit Master text styles</a:t>
            </a:r>
          </a:p>
        </p:txBody>
      </p:sp>
      <p:sp>
        <p:nvSpPr>
          <p:cNvPr id="4" name="Content Placeholder 3"/>
          <p:cNvSpPr>
            <a:spLocks noGrp="1"/>
          </p:cNvSpPr>
          <p:nvPr>
            <p:ph sz="half" idx="2"/>
          </p:nvPr>
        </p:nvSpPr>
        <p:spPr>
          <a:xfrm>
            <a:off x="2771305" y="12024360"/>
            <a:ext cx="17020696"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0368262" y="8069582"/>
            <a:ext cx="17104520" cy="3954778"/>
          </a:xfrm>
        </p:spPr>
        <p:txBody>
          <a:bodyPr anchor="b"/>
          <a:lstStyle>
            <a:lvl1pPr marL="0" indent="0">
              <a:buNone/>
              <a:defRPr sz="10560" b="1"/>
            </a:lvl1pPr>
            <a:lvl2pPr marL="2011680" indent="0">
              <a:buNone/>
              <a:defRPr sz="8800" b="1"/>
            </a:lvl2pPr>
            <a:lvl3pPr marL="4023360" indent="0">
              <a:buNone/>
              <a:defRPr sz="7920" b="1"/>
            </a:lvl3pPr>
            <a:lvl4pPr marL="6035040" indent="0">
              <a:buNone/>
              <a:defRPr sz="7040" b="1"/>
            </a:lvl4pPr>
            <a:lvl5pPr marL="8046720" indent="0">
              <a:buNone/>
              <a:defRPr sz="7040" b="1"/>
            </a:lvl5pPr>
            <a:lvl6pPr marL="10058400" indent="0">
              <a:buNone/>
              <a:defRPr sz="7040" b="1"/>
            </a:lvl6pPr>
            <a:lvl7pPr marL="12070080" indent="0">
              <a:buNone/>
              <a:defRPr sz="7040" b="1"/>
            </a:lvl7pPr>
            <a:lvl8pPr marL="14081760" indent="0">
              <a:buNone/>
              <a:defRPr sz="7040" b="1"/>
            </a:lvl8pPr>
            <a:lvl9pPr marL="16093440" indent="0">
              <a:buNone/>
              <a:defRPr sz="7040" b="1"/>
            </a:lvl9pPr>
          </a:lstStyle>
          <a:p>
            <a:pPr lvl="0"/>
            <a:r>
              <a:rPr lang="en-US" smtClean="0"/>
              <a:t>Click to edit Master text styles</a:t>
            </a:r>
          </a:p>
        </p:txBody>
      </p:sp>
      <p:sp>
        <p:nvSpPr>
          <p:cNvPr id="6" name="Content Placeholder 5"/>
          <p:cNvSpPr>
            <a:spLocks noGrp="1"/>
          </p:cNvSpPr>
          <p:nvPr>
            <p:ph sz="quarter" idx="4"/>
          </p:nvPr>
        </p:nvSpPr>
        <p:spPr>
          <a:xfrm>
            <a:off x="20368262" y="12024360"/>
            <a:ext cx="17104520"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0A9E8A-81E5-4B1B-B0D0-14ADA123D038}" type="datetimeFigureOut">
              <a:rPr lang="en-US" smtClean="0"/>
              <a:t>7/23/2015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2873837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0A9E8A-81E5-4B1B-B0D0-14ADA123D038}" type="datetimeFigureOut">
              <a:rPr lang="en-US" smtClean="0"/>
              <a:t>7/23/2015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882484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A9E8A-81E5-4B1B-B0D0-14ADA123D038}" type="datetimeFigureOut">
              <a:rPr lang="en-US" smtClean="0"/>
              <a:t>7/23/2015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229073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smtClean="0"/>
              <a:t>Click to edit Master title style</a:t>
            </a:r>
            <a:endParaRPr lang="en-US" dirty="0"/>
          </a:p>
        </p:txBody>
      </p:sp>
      <p:sp>
        <p:nvSpPr>
          <p:cNvPr id="3" name="Content Placeholder 2"/>
          <p:cNvSpPr>
            <a:spLocks noGrp="1"/>
          </p:cNvSpPr>
          <p:nvPr>
            <p:ph idx="1"/>
          </p:nvPr>
        </p:nvSpPr>
        <p:spPr>
          <a:xfrm>
            <a:off x="17104520" y="4739647"/>
            <a:ext cx="20368260" cy="23393400"/>
          </a:xfrm>
        </p:spPr>
        <p:txBody>
          <a:bodyPr/>
          <a:lstStyle>
            <a:lvl1pPr>
              <a:defRPr sz="14080"/>
            </a:lvl1pPr>
            <a:lvl2pPr>
              <a:defRPr sz="12320"/>
            </a:lvl2pPr>
            <a:lvl3pPr>
              <a:defRPr sz="1056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A9E8A-81E5-4B1B-B0D0-14ADA123D03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3004373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1301" y="2194560"/>
            <a:ext cx="12976383" cy="7680960"/>
          </a:xfrm>
        </p:spPr>
        <p:txBody>
          <a:bodyPr anchor="b"/>
          <a:lstStyle>
            <a:lvl1pPr>
              <a:defRPr sz="140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104520" y="4739647"/>
            <a:ext cx="20368260" cy="23393400"/>
          </a:xfrm>
        </p:spPr>
        <p:txBody>
          <a:bodyPr anchor="t"/>
          <a:lstStyle>
            <a:lvl1pPr marL="0" indent="0">
              <a:buNone/>
              <a:defRPr sz="14080"/>
            </a:lvl1pPr>
            <a:lvl2pPr marL="2011680" indent="0">
              <a:buNone/>
              <a:defRPr sz="12320"/>
            </a:lvl2pPr>
            <a:lvl3pPr marL="4023360" indent="0">
              <a:buNone/>
              <a:defRPr sz="10560"/>
            </a:lvl3pPr>
            <a:lvl4pPr marL="6035040" indent="0">
              <a:buNone/>
              <a:defRPr sz="8800"/>
            </a:lvl4pPr>
            <a:lvl5pPr marL="8046720" indent="0">
              <a:buNone/>
              <a:defRPr sz="8800"/>
            </a:lvl5pPr>
            <a:lvl6pPr marL="10058400" indent="0">
              <a:buNone/>
              <a:defRPr sz="8800"/>
            </a:lvl6pPr>
            <a:lvl7pPr marL="12070080" indent="0">
              <a:buNone/>
              <a:defRPr sz="8800"/>
            </a:lvl7pPr>
            <a:lvl8pPr marL="14081760" indent="0">
              <a:buNone/>
              <a:defRPr sz="8800"/>
            </a:lvl8pPr>
            <a:lvl9pPr marL="16093440" indent="0">
              <a:buNone/>
              <a:defRPr sz="8800"/>
            </a:lvl9pPr>
          </a:lstStyle>
          <a:p>
            <a:r>
              <a:rPr lang="en-US" smtClean="0"/>
              <a:t>Click icon to add picture</a:t>
            </a:r>
            <a:endParaRPr lang="en-US" dirty="0"/>
          </a:p>
        </p:txBody>
      </p:sp>
      <p:sp>
        <p:nvSpPr>
          <p:cNvPr id="4" name="Text Placeholder 3"/>
          <p:cNvSpPr>
            <a:spLocks noGrp="1"/>
          </p:cNvSpPr>
          <p:nvPr>
            <p:ph type="body" sz="half" idx="2"/>
          </p:nvPr>
        </p:nvSpPr>
        <p:spPr>
          <a:xfrm>
            <a:off x="2771301" y="9875520"/>
            <a:ext cx="12976383" cy="18295622"/>
          </a:xfrm>
        </p:spPr>
        <p:txBody>
          <a:bodyPr/>
          <a:lstStyle>
            <a:lvl1pPr marL="0" indent="0">
              <a:buNone/>
              <a:defRPr sz="7040"/>
            </a:lvl1pPr>
            <a:lvl2pPr marL="2011680" indent="0">
              <a:buNone/>
              <a:defRPr sz="6160"/>
            </a:lvl2pPr>
            <a:lvl3pPr marL="4023360" indent="0">
              <a:buNone/>
              <a:defRPr sz="5280"/>
            </a:lvl3pPr>
            <a:lvl4pPr marL="6035040" indent="0">
              <a:buNone/>
              <a:defRPr sz="4400"/>
            </a:lvl4pPr>
            <a:lvl5pPr marL="8046720" indent="0">
              <a:buNone/>
              <a:defRPr sz="4400"/>
            </a:lvl5pPr>
            <a:lvl6pPr marL="10058400" indent="0">
              <a:buNone/>
              <a:defRPr sz="4400"/>
            </a:lvl6pPr>
            <a:lvl7pPr marL="12070080" indent="0">
              <a:buNone/>
              <a:defRPr sz="4400"/>
            </a:lvl7pPr>
            <a:lvl8pPr marL="14081760" indent="0">
              <a:buNone/>
              <a:defRPr sz="4400"/>
            </a:lvl8pPr>
            <a:lvl9pPr marL="16093440" indent="0">
              <a:buNone/>
              <a:defRPr sz="4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0A9E8A-81E5-4B1B-B0D0-14ADA123D038}"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2ED72B-0AC6-4E1A-85C5-277A300858A9}" type="slidenum">
              <a:rPr lang="en-US" smtClean="0"/>
              <a:t>‹#›</a:t>
            </a:fld>
            <a:endParaRPr lang="en-US"/>
          </a:p>
        </p:txBody>
      </p:sp>
    </p:spTree>
    <p:extLst>
      <p:ext uri="{BB962C8B-B14F-4D97-AF65-F5344CB8AC3E}">
        <p14:creationId xmlns:p14="http://schemas.microsoft.com/office/powerpoint/2010/main" val="8977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6060" y="1752607"/>
            <a:ext cx="3470148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6060" y="8763000"/>
            <a:ext cx="3470148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6060" y="30510487"/>
            <a:ext cx="9052560" cy="1752600"/>
          </a:xfrm>
          <a:prstGeom prst="rect">
            <a:avLst/>
          </a:prstGeom>
        </p:spPr>
        <p:txBody>
          <a:bodyPr vert="horz" lIns="91440" tIns="45720" rIns="91440" bIns="45720" rtlCol="0" anchor="ctr"/>
          <a:lstStyle>
            <a:lvl1pPr algn="l">
              <a:defRPr sz="5280">
                <a:solidFill>
                  <a:schemeClr val="tx1">
                    <a:tint val="75000"/>
                  </a:schemeClr>
                </a:solidFill>
              </a:defRPr>
            </a:lvl1pPr>
          </a:lstStyle>
          <a:p>
            <a:fld id="{3A0A9E8A-81E5-4B1B-B0D0-14ADA123D038}" type="datetimeFigureOut">
              <a:rPr lang="en-US" smtClean="0"/>
              <a:t>7/23/2015</a:t>
            </a:fld>
            <a:endParaRPr lang="en-US"/>
          </a:p>
        </p:txBody>
      </p:sp>
      <p:sp>
        <p:nvSpPr>
          <p:cNvPr id="5" name="Footer Placeholder 4"/>
          <p:cNvSpPr>
            <a:spLocks noGrp="1"/>
          </p:cNvSpPr>
          <p:nvPr>
            <p:ph type="ftr" sz="quarter" idx="3"/>
          </p:nvPr>
        </p:nvSpPr>
        <p:spPr>
          <a:xfrm>
            <a:off x="13327380" y="30510487"/>
            <a:ext cx="13578840" cy="1752600"/>
          </a:xfrm>
          <a:prstGeom prst="rect">
            <a:avLst/>
          </a:prstGeom>
        </p:spPr>
        <p:txBody>
          <a:bodyPr vert="horz" lIns="91440" tIns="45720" rIns="91440" bIns="45720" rtlCol="0" anchor="ctr"/>
          <a:lstStyle>
            <a:lvl1pPr algn="ctr">
              <a:defRPr sz="528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8414980" y="30510487"/>
            <a:ext cx="9052560" cy="1752600"/>
          </a:xfrm>
          <a:prstGeom prst="rect">
            <a:avLst/>
          </a:prstGeom>
        </p:spPr>
        <p:txBody>
          <a:bodyPr vert="horz" lIns="91440" tIns="45720" rIns="91440" bIns="45720" rtlCol="0" anchor="ctr"/>
          <a:lstStyle>
            <a:lvl1pPr algn="r">
              <a:defRPr sz="5280">
                <a:solidFill>
                  <a:schemeClr val="tx1">
                    <a:tint val="75000"/>
                  </a:schemeClr>
                </a:solidFill>
              </a:defRPr>
            </a:lvl1pPr>
          </a:lstStyle>
          <a:p>
            <a:fld id="{D02ED72B-0AC6-4E1A-85C5-277A300858A9}" type="slidenum">
              <a:rPr lang="en-US" smtClean="0"/>
              <a:t>‹#›</a:t>
            </a:fld>
            <a:endParaRPr lang="en-US"/>
          </a:p>
        </p:txBody>
      </p:sp>
    </p:spTree>
    <p:extLst>
      <p:ext uri="{BB962C8B-B14F-4D97-AF65-F5344CB8AC3E}">
        <p14:creationId xmlns:p14="http://schemas.microsoft.com/office/powerpoint/2010/main" val="263020292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4023360" rtl="0" eaLnBrk="1" latinLnBrk="0" hangingPunct="1">
        <a:lnSpc>
          <a:spcPct val="90000"/>
        </a:lnSpc>
        <a:spcBef>
          <a:spcPct val="0"/>
        </a:spcBef>
        <a:buNone/>
        <a:defRPr sz="19360" kern="1200">
          <a:solidFill>
            <a:schemeClr val="tx1"/>
          </a:solidFill>
          <a:latin typeface="+mj-lt"/>
          <a:ea typeface="+mj-ea"/>
          <a:cs typeface="+mj-cs"/>
        </a:defRPr>
      </a:lvl1pPr>
    </p:titleStyle>
    <p:bodyStyle>
      <a:lvl1pPr marL="1005840" indent="-1005840" algn="l" defTabSz="4023360" rtl="0" eaLnBrk="1" latinLnBrk="0" hangingPunct="1">
        <a:lnSpc>
          <a:spcPct val="90000"/>
        </a:lnSpc>
        <a:spcBef>
          <a:spcPts val="4400"/>
        </a:spcBef>
        <a:buFont typeface="Arial" panose="020B0604020202020204" pitchFamily="34" charset="0"/>
        <a:buChar char="•"/>
        <a:defRPr sz="12320" kern="1200">
          <a:solidFill>
            <a:schemeClr val="tx1"/>
          </a:solidFill>
          <a:latin typeface="+mn-lt"/>
          <a:ea typeface="+mn-ea"/>
          <a:cs typeface="+mn-cs"/>
        </a:defRPr>
      </a:lvl1pPr>
      <a:lvl2pPr marL="3017520" indent="-1005840" algn="l" defTabSz="4023360" rtl="0" eaLnBrk="1" latinLnBrk="0" hangingPunct="1">
        <a:lnSpc>
          <a:spcPct val="90000"/>
        </a:lnSpc>
        <a:spcBef>
          <a:spcPts val="2200"/>
        </a:spcBef>
        <a:buFont typeface="Arial" panose="020B0604020202020204" pitchFamily="34" charset="0"/>
        <a:buChar char="•"/>
        <a:defRPr sz="10560" kern="1200">
          <a:solidFill>
            <a:schemeClr val="tx1"/>
          </a:solidFill>
          <a:latin typeface="+mn-lt"/>
          <a:ea typeface="+mn-ea"/>
          <a:cs typeface="+mn-cs"/>
        </a:defRPr>
      </a:lvl2pPr>
      <a:lvl3pPr marL="5029200" indent="-1005840" algn="l" defTabSz="4023360" rtl="0" eaLnBrk="1" latinLnBrk="0" hangingPunct="1">
        <a:lnSpc>
          <a:spcPct val="90000"/>
        </a:lnSpc>
        <a:spcBef>
          <a:spcPts val="2200"/>
        </a:spcBef>
        <a:buFont typeface="Arial" panose="020B0604020202020204" pitchFamily="34" charset="0"/>
        <a:buChar char="•"/>
        <a:defRPr sz="8800" kern="1200">
          <a:solidFill>
            <a:schemeClr val="tx1"/>
          </a:solidFill>
          <a:latin typeface="+mn-lt"/>
          <a:ea typeface="+mn-ea"/>
          <a:cs typeface="+mn-cs"/>
        </a:defRPr>
      </a:lvl3pPr>
      <a:lvl4pPr marL="70408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4pPr>
      <a:lvl5pPr marL="905256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5pPr>
      <a:lvl6pPr marL="1106424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6pPr>
      <a:lvl7pPr marL="1307592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7pPr>
      <a:lvl8pPr marL="1508760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8pPr>
      <a:lvl9pPr marL="17099280" indent="-1005840" algn="l" defTabSz="4023360" rtl="0" eaLnBrk="1" latinLnBrk="0" hangingPunct="1">
        <a:lnSpc>
          <a:spcPct val="90000"/>
        </a:lnSpc>
        <a:spcBef>
          <a:spcPts val="2200"/>
        </a:spcBef>
        <a:buFont typeface="Arial" panose="020B0604020202020204" pitchFamily="34" charset="0"/>
        <a:buChar char="•"/>
        <a:defRPr sz="7920" kern="1200">
          <a:solidFill>
            <a:schemeClr val="tx1"/>
          </a:solidFill>
          <a:latin typeface="+mn-lt"/>
          <a:ea typeface="+mn-ea"/>
          <a:cs typeface="+mn-cs"/>
        </a:defRPr>
      </a:lvl9pPr>
    </p:bodyStyle>
    <p:otherStyle>
      <a:defPPr>
        <a:defRPr lang="en-US"/>
      </a:defPPr>
      <a:lvl1pPr marL="0" algn="l" defTabSz="4023360" rtl="0" eaLnBrk="1" latinLnBrk="0" hangingPunct="1">
        <a:defRPr sz="7920" kern="1200">
          <a:solidFill>
            <a:schemeClr val="tx1"/>
          </a:solidFill>
          <a:latin typeface="+mn-lt"/>
          <a:ea typeface="+mn-ea"/>
          <a:cs typeface="+mn-cs"/>
        </a:defRPr>
      </a:lvl1pPr>
      <a:lvl2pPr marL="2011680" algn="l" defTabSz="4023360" rtl="0" eaLnBrk="1" latinLnBrk="0" hangingPunct="1">
        <a:defRPr sz="7920" kern="1200">
          <a:solidFill>
            <a:schemeClr val="tx1"/>
          </a:solidFill>
          <a:latin typeface="+mn-lt"/>
          <a:ea typeface="+mn-ea"/>
          <a:cs typeface="+mn-cs"/>
        </a:defRPr>
      </a:lvl2pPr>
      <a:lvl3pPr marL="4023360" algn="l" defTabSz="4023360" rtl="0" eaLnBrk="1" latinLnBrk="0" hangingPunct="1">
        <a:defRPr sz="7920" kern="1200">
          <a:solidFill>
            <a:schemeClr val="tx1"/>
          </a:solidFill>
          <a:latin typeface="+mn-lt"/>
          <a:ea typeface="+mn-ea"/>
          <a:cs typeface="+mn-cs"/>
        </a:defRPr>
      </a:lvl3pPr>
      <a:lvl4pPr marL="6035040" algn="l" defTabSz="4023360" rtl="0" eaLnBrk="1" latinLnBrk="0" hangingPunct="1">
        <a:defRPr sz="7920" kern="1200">
          <a:solidFill>
            <a:schemeClr val="tx1"/>
          </a:solidFill>
          <a:latin typeface="+mn-lt"/>
          <a:ea typeface="+mn-ea"/>
          <a:cs typeface="+mn-cs"/>
        </a:defRPr>
      </a:lvl4pPr>
      <a:lvl5pPr marL="8046720" algn="l" defTabSz="4023360" rtl="0" eaLnBrk="1" latinLnBrk="0" hangingPunct="1">
        <a:defRPr sz="7920" kern="1200">
          <a:solidFill>
            <a:schemeClr val="tx1"/>
          </a:solidFill>
          <a:latin typeface="+mn-lt"/>
          <a:ea typeface="+mn-ea"/>
          <a:cs typeface="+mn-cs"/>
        </a:defRPr>
      </a:lvl5pPr>
      <a:lvl6pPr marL="10058400" algn="l" defTabSz="4023360" rtl="0" eaLnBrk="1" latinLnBrk="0" hangingPunct="1">
        <a:defRPr sz="7920" kern="1200">
          <a:solidFill>
            <a:schemeClr val="tx1"/>
          </a:solidFill>
          <a:latin typeface="+mn-lt"/>
          <a:ea typeface="+mn-ea"/>
          <a:cs typeface="+mn-cs"/>
        </a:defRPr>
      </a:lvl6pPr>
      <a:lvl7pPr marL="12070080" algn="l" defTabSz="4023360" rtl="0" eaLnBrk="1" latinLnBrk="0" hangingPunct="1">
        <a:defRPr sz="7920" kern="1200">
          <a:solidFill>
            <a:schemeClr val="tx1"/>
          </a:solidFill>
          <a:latin typeface="+mn-lt"/>
          <a:ea typeface="+mn-ea"/>
          <a:cs typeface="+mn-cs"/>
        </a:defRPr>
      </a:lvl7pPr>
      <a:lvl8pPr marL="14081760" algn="l" defTabSz="4023360" rtl="0" eaLnBrk="1" latinLnBrk="0" hangingPunct="1">
        <a:defRPr sz="7920" kern="1200">
          <a:solidFill>
            <a:schemeClr val="tx1"/>
          </a:solidFill>
          <a:latin typeface="+mn-lt"/>
          <a:ea typeface="+mn-ea"/>
          <a:cs typeface="+mn-cs"/>
        </a:defRPr>
      </a:lvl8pPr>
      <a:lvl9pPr marL="16093440" algn="l" defTabSz="4023360" rtl="0" eaLnBrk="1" latinLnBrk="0" hangingPunct="1">
        <a:defRPr sz="7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jp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gif"/><Relationship Id="rId2" Type="http://schemas.openxmlformats.org/officeDocument/2006/relationships/image" Target="../media/image1.jpg"/><Relationship Id="rId16" Type="http://schemas.openxmlformats.org/officeDocument/2006/relationships/image" Target="../media/image15.jpg"/><Relationship Id="rId20"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g"/><Relationship Id="rId10" Type="http://schemas.openxmlformats.org/officeDocument/2006/relationships/image" Target="../media/image9.jp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emf"/><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000">
              <a:schemeClr val="accent1">
                <a:lumMod val="5000"/>
                <a:lumOff val="95000"/>
              </a:schemeClr>
            </a:gs>
            <a:gs pos="58000">
              <a:schemeClr val="accent1">
                <a:lumMod val="45000"/>
                <a:lumOff val="55000"/>
              </a:schemeClr>
            </a:gs>
            <a:gs pos="76000">
              <a:schemeClr val="accent1">
                <a:lumMod val="45000"/>
                <a:lumOff val="55000"/>
              </a:schemeClr>
            </a:gs>
            <a:gs pos="96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15228"/>
            <a:ext cx="40233600" cy="4866285"/>
          </a:xfrm>
          <a:solidFill>
            <a:schemeClr val="bg1">
              <a:lumMod val="95000"/>
            </a:schemeClr>
          </a:solidFill>
        </p:spPr>
        <p:txBody>
          <a:bodyPr>
            <a:normAutofit fontScale="90000"/>
          </a:bodyPr>
          <a:lstStyle/>
          <a:p>
            <a:r>
              <a:rPr lang="en-US" sz="9300" b="1" dirty="0" smtClean="0"/>
              <a:t>OMG! My Computer has a Brain!: </a:t>
            </a:r>
            <a:r>
              <a:rPr lang="en-US" sz="9300" b="1" dirty="0"/>
              <a:t>Artificial Neural </a:t>
            </a:r>
            <a:r>
              <a:rPr lang="en-US" sz="9300" b="1" dirty="0" smtClean="0"/>
              <a:t>Networks (ANNs)</a:t>
            </a:r>
            <a:r>
              <a:rPr lang="en-US" sz="8000" dirty="0"/>
              <a:t/>
            </a:r>
            <a:br>
              <a:rPr lang="en-US" sz="8000" dirty="0"/>
            </a:br>
            <a:r>
              <a:rPr lang="en-US" sz="7200" dirty="0" smtClean="0"/>
              <a:t>Demetris Coleman</a:t>
            </a:r>
            <a:r>
              <a:rPr lang="en-US" sz="7200" baseline="30000" dirty="0" smtClean="0"/>
              <a:t>1</a:t>
            </a:r>
            <a:r>
              <a:rPr lang="en-US" sz="7200" dirty="0" smtClean="0"/>
              <a:t>, Stefan Lee</a:t>
            </a:r>
            <a:r>
              <a:rPr lang="en-US" sz="7200" baseline="30000" dirty="0" smtClean="0"/>
              <a:t>2</a:t>
            </a:r>
            <a:r>
              <a:rPr lang="en-US" sz="7200" dirty="0" smtClean="0"/>
              <a:t>, </a:t>
            </a:r>
            <a:r>
              <a:rPr lang="en-US" sz="7200" dirty="0"/>
              <a:t>David Crandall</a:t>
            </a:r>
            <a:r>
              <a:rPr lang="en-US" sz="7200" baseline="30000" dirty="0"/>
              <a:t>2</a:t>
            </a:r>
            <a:r>
              <a:rPr lang="en-US" sz="7200" dirty="0"/>
              <a:t/>
            </a:r>
            <a:br>
              <a:rPr lang="en-US" sz="7200" dirty="0"/>
            </a:br>
            <a:r>
              <a:rPr lang="en-US" sz="7200" baseline="30000" dirty="0"/>
              <a:t>1</a:t>
            </a:r>
            <a:r>
              <a:rPr lang="en-US" sz="7200" dirty="0"/>
              <a:t>Auburn University </a:t>
            </a:r>
            <a:br>
              <a:rPr lang="en-US" sz="7200" dirty="0"/>
            </a:br>
            <a:r>
              <a:rPr lang="en-US" sz="7200" baseline="30000" dirty="0"/>
              <a:t>2</a:t>
            </a:r>
            <a:r>
              <a:rPr lang="en-US" sz="7200" dirty="0"/>
              <a:t>Indiana </a:t>
            </a:r>
            <a:r>
              <a:rPr lang="en-US" sz="7200" dirty="0" smtClean="0"/>
              <a:t>University</a:t>
            </a:r>
            <a:r>
              <a:rPr lang="en-US" sz="7200" dirty="0"/>
              <a:t/>
            </a:r>
            <a:br>
              <a:rPr lang="en-US" sz="7200" dirty="0"/>
            </a:br>
            <a:endParaRPr lang="en-US" sz="9600" dirty="0"/>
          </a:p>
        </p:txBody>
      </p:sp>
      <p:pic>
        <p:nvPicPr>
          <p:cNvPr id="51" name="Picture 50"/>
          <p:cNvPicPr>
            <a:picLocks noChangeAspect="1"/>
          </p:cNvPicPr>
          <p:nvPr/>
        </p:nvPicPr>
        <p:blipFill rotWithShape="1">
          <a:blip r:embed="rId2">
            <a:extLst>
              <a:ext uri="{28A0092B-C50C-407E-A947-70E740481C1C}">
                <a14:useLocalDpi xmlns:a14="http://schemas.microsoft.com/office/drawing/2010/main" val="0"/>
              </a:ext>
            </a:extLst>
          </a:blip>
          <a:srcRect l="11885" t="10" r="13552" b="18075"/>
          <a:stretch/>
        </p:blipFill>
        <p:spPr>
          <a:xfrm>
            <a:off x="619593" y="248887"/>
            <a:ext cx="2743200" cy="2436949"/>
          </a:xfrm>
          <a:prstGeom prst="rect">
            <a:avLst/>
          </a:prstGeom>
        </p:spPr>
      </p:pic>
      <p:grpSp>
        <p:nvGrpSpPr>
          <p:cNvPr id="40" name="Group 39"/>
          <p:cNvGrpSpPr/>
          <p:nvPr/>
        </p:nvGrpSpPr>
        <p:grpSpPr>
          <a:xfrm>
            <a:off x="1144646" y="5003970"/>
            <a:ext cx="11612880" cy="7692402"/>
            <a:chOff x="0" y="5001193"/>
            <a:chExt cx="13838501" cy="7813897"/>
          </a:xfrm>
        </p:grpSpPr>
        <p:sp>
          <p:nvSpPr>
            <p:cNvPr id="5" name="TextBox 4"/>
            <p:cNvSpPr txBox="1"/>
            <p:nvPr/>
          </p:nvSpPr>
          <p:spPr>
            <a:xfrm>
              <a:off x="0" y="5001193"/>
              <a:ext cx="13838501" cy="1209114"/>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Abstract</a:t>
              </a:r>
            </a:p>
          </p:txBody>
        </p:sp>
        <p:sp>
          <p:nvSpPr>
            <p:cNvPr id="6" name="TextBox 5"/>
            <p:cNvSpPr txBox="1"/>
            <p:nvPr/>
          </p:nvSpPr>
          <p:spPr>
            <a:xfrm>
              <a:off x="0" y="6210665"/>
              <a:ext cx="13838501" cy="6604425"/>
            </a:xfrm>
            <a:prstGeom prst="rect">
              <a:avLst/>
            </a:prstGeom>
            <a:solidFill>
              <a:schemeClr val="bg1"/>
            </a:solidFill>
            <a:effectLst>
              <a:softEdge rad="0"/>
            </a:effectLst>
            <a:scene3d>
              <a:camera prst="orthographicFront"/>
              <a:lightRig rig="threePt" dir="t"/>
            </a:scene3d>
            <a:sp3d>
              <a:bevelT w="317500" prst="coolSlant"/>
            </a:sp3d>
          </p:spPr>
          <p:txBody>
            <a:bodyPr wrap="square" rtlCol="0">
              <a:spAutoFit/>
            </a:bodyPr>
            <a:lstStyle/>
            <a:p>
              <a:r>
                <a:rPr lang="en-US" sz="4000" dirty="0"/>
                <a:t>Today, artificial neural networks  are at the forefront of machine learning. The idea of artificial neural network software is loosely based on the concept of biological neurons. There are many different types that are used in applications such as computer vision, stock market prediction, handwriting and character recognition, and audio processing. In this research, the </a:t>
              </a:r>
              <a:r>
                <a:rPr lang="en-US" sz="4000" dirty="0" smtClean="0"/>
                <a:t>objective  </a:t>
              </a:r>
              <a:r>
                <a:rPr lang="en-US" sz="4000" dirty="0"/>
                <a:t>was to learn about and implement a classical feed forward neural network in order to gain a deep understanding of how they </a:t>
              </a:r>
              <a:r>
                <a:rPr lang="en-US" sz="4000" dirty="0" smtClean="0"/>
                <a:t>work</a:t>
              </a:r>
              <a:r>
                <a:rPr lang="en-US" sz="4400" dirty="0"/>
                <a:t>.</a:t>
              </a:r>
            </a:p>
          </p:txBody>
        </p:sp>
      </p:gr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4646" y="21636298"/>
            <a:ext cx="5985141" cy="4726727"/>
          </a:xfrm>
          <a:prstGeom prst="rect">
            <a:avLst/>
          </a:prstGeom>
          <a:noFill/>
          <a:ln>
            <a:noFill/>
          </a:ln>
        </p:spPr>
      </p:pic>
      <p:pic>
        <p:nvPicPr>
          <p:cNvPr id="30" name="Picture 2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85563" y="21551186"/>
            <a:ext cx="3572714" cy="4732686"/>
          </a:xfrm>
          <a:prstGeom prst="rect">
            <a:avLst/>
          </a:prstGeom>
          <a:noFill/>
          <a:ln>
            <a:noFill/>
          </a:ln>
        </p:spPr>
      </p:pic>
      <p:grpSp>
        <p:nvGrpSpPr>
          <p:cNvPr id="42" name="Group 41"/>
          <p:cNvGrpSpPr/>
          <p:nvPr/>
        </p:nvGrpSpPr>
        <p:grpSpPr>
          <a:xfrm>
            <a:off x="1551950" y="13372444"/>
            <a:ext cx="10719282" cy="6833776"/>
            <a:chOff x="17144944" y="15079328"/>
            <a:chExt cx="9072070" cy="7040812"/>
          </a:xfrm>
        </p:grpSpPr>
        <p:grpSp>
          <p:nvGrpSpPr>
            <p:cNvPr id="33" name="Group 32"/>
            <p:cNvGrpSpPr/>
            <p:nvPr/>
          </p:nvGrpSpPr>
          <p:grpSpPr>
            <a:xfrm>
              <a:off x="17144944" y="15217995"/>
              <a:ext cx="9072070" cy="6592616"/>
              <a:chOff x="17144945" y="9812947"/>
              <a:chExt cx="9072070" cy="6592616"/>
            </a:xfrm>
          </p:grpSpPr>
          <p:sp>
            <p:nvSpPr>
              <p:cNvPr id="23" name="Right Arrow 22"/>
              <p:cNvSpPr/>
              <p:nvPr/>
            </p:nvSpPr>
            <p:spPr>
              <a:xfrm>
                <a:off x="20647219" y="9812947"/>
                <a:ext cx="1857326" cy="659472"/>
              </a:xfrm>
              <a:prstGeom prst="rightArrow">
                <a:avLst/>
              </a:prstGeom>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Left Arrow 23"/>
              <p:cNvSpPr/>
              <p:nvPr/>
            </p:nvSpPr>
            <p:spPr>
              <a:xfrm>
                <a:off x="20647219" y="15746091"/>
                <a:ext cx="1857326" cy="659472"/>
              </a:xfrm>
              <a:prstGeom prst="leftArrow">
                <a:avLst/>
              </a:prstGeom>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44945" y="10633901"/>
                <a:ext cx="9072070" cy="4979777"/>
              </a:xfrm>
              <a:prstGeom prst="rect">
                <a:avLst/>
              </a:prstGeom>
              <a:noFill/>
              <a:ln>
                <a:noFill/>
              </a:ln>
              <a:scene3d>
                <a:camera prst="orthographicFront"/>
                <a:lightRig rig="threePt" dir="t"/>
              </a:scene3d>
              <a:sp3d/>
            </p:spPr>
          </p:pic>
        </p:grpSp>
        <p:sp>
          <p:nvSpPr>
            <p:cNvPr id="29" name="Rectangle 28"/>
            <p:cNvSpPr/>
            <p:nvPr/>
          </p:nvSpPr>
          <p:spPr>
            <a:xfrm>
              <a:off x="18468564" y="15079328"/>
              <a:ext cx="6239209" cy="923330"/>
            </a:xfrm>
            <a:prstGeom prst="rect">
              <a:avLst/>
            </a:prstGeom>
            <a:noFill/>
            <a:scene3d>
              <a:camera prst="orthographicFront"/>
              <a:lightRig rig="harsh" dir="t"/>
            </a:scene3d>
            <a:sp3d/>
          </p:spPr>
          <p:txBody>
            <a:bodyPr spcFirstLastPara="1" wrap="none" lIns="91440" tIns="45720" rIns="91440" bIns="45720" numCol="1">
              <a:prstTxWarp prst="textArchUp">
                <a:avLst/>
              </a:prstTxWarp>
              <a:spAutoFit/>
              <a:sp3d extrusionH="57150" prstMaterial="matte">
                <a:bevelT w="63500" h="12700" prst="angle"/>
                <a:contourClr>
                  <a:schemeClr val="bg1">
                    <a:lumMod val="65000"/>
                  </a:schemeClr>
                </a:contourClr>
              </a:sp3d>
            </a:bodyPr>
            <a:lstStyle/>
            <a:p>
              <a:pPr algn="ctr"/>
              <a:r>
                <a:rPr lang="en-US" sz="5400" b="1" dirty="0">
                  <a:ln/>
                  <a:solidFill>
                    <a:schemeClr val="accent3"/>
                  </a:solidFill>
                </a:rPr>
                <a:t>Feed Inputs Forward </a:t>
              </a:r>
            </a:p>
          </p:txBody>
        </p:sp>
        <p:sp>
          <p:nvSpPr>
            <p:cNvPr id="41" name="Rectangle 40"/>
            <p:cNvSpPr/>
            <p:nvPr/>
          </p:nvSpPr>
          <p:spPr>
            <a:xfrm>
              <a:off x="18581380" y="21153481"/>
              <a:ext cx="6199198" cy="966659"/>
            </a:xfrm>
            <a:prstGeom prst="rect">
              <a:avLst/>
            </a:prstGeom>
            <a:noFill/>
            <a:scene3d>
              <a:camera prst="orthographicFront"/>
              <a:lightRig rig="harsh" dir="t"/>
            </a:scene3d>
            <a:sp3d/>
          </p:spPr>
          <p:txBody>
            <a:bodyPr spcFirstLastPara="1" wrap="none" lIns="91440" tIns="45720" rIns="91440" bIns="45720" numCol="1">
              <a:prstTxWarp prst="textArchDown">
                <a:avLst/>
              </a:prstTxWarp>
              <a:spAutoFit/>
              <a:sp3d extrusionH="57150" prstMaterial="matte">
                <a:bevelT w="63500" h="12700" prst="angle"/>
                <a:contourClr>
                  <a:schemeClr val="bg1">
                    <a:lumMod val="65000"/>
                  </a:schemeClr>
                </a:contourClr>
              </a:sp3d>
            </a:bodyPr>
            <a:lstStyle/>
            <a:p>
              <a:pPr algn="ctr"/>
              <a:r>
                <a:rPr lang="en-US" sz="5400" b="1" dirty="0" err="1">
                  <a:ln/>
                  <a:solidFill>
                    <a:schemeClr val="accent3"/>
                  </a:solidFill>
                </a:rPr>
                <a:t>Backpropagate</a:t>
              </a:r>
              <a:r>
                <a:rPr lang="en-US" sz="5400" b="1" dirty="0">
                  <a:ln/>
                  <a:solidFill>
                    <a:schemeClr val="accent3"/>
                  </a:solidFill>
                </a:rPr>
                <a:t> Errors</a:t>
              </a:r>
            </a:p>
          </p:txBody>
        </p:sp>
      </p:grpSp>
      <p:grpSp>
        <p:nvGrpSpPr>
          <p:cNvPr id="47" name="Group 46"/>
          <p:cNvGrpSpPr/>
          <p:nvPr/>
        </p:nvGrpSpPr>
        <p:grpSpPr>
          <a:xfrm>
            <a:off x="1118383" y="26561434"/>
            <a:ext cx="11658601" cy="5714243"/>
            <a:chOff x="708935" y="25051815"/>
            <a:chExt cx="13303318" cy="6634860"/>
          </a:xfrm>
        </p:grpSpPr>
        <p:grpSp>
          <p:nvGrpSpPr>
            <p:cNvPr id="37" name="Group 36"/>
            <p:cNvGrpSpPr/>
            <p:nvPr/>
          </p:nvGrpSpPr>
          <p:grpSpPr>
            <a:xfrm>
              <a:off x="708935" y="25051815"/>
              <a:ext cx="13251147" cy="6169070"/>
              <a:chOff x="-1" y="18755519"/>
              <a:chExt cx="13967790" cy="6169070"/>
            </a:xfrm>
          </p:grpSpPr>
          <p:sp>
            <p:nvSpPr>
              <p:cNvPr id="10" name="TextBox 9"/>
              <p:cNvSpPr txBox="1"/>
              <p:nvPr/>
            </p:nvSpPr>
            <p:spPr>
              <a:xfrm>
                <a:off x="0" y="18755519"/>
                <a:ext cx="13963420" cy="1380234"/>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Introduction</a:t>
                </a:r>
              </a:p>
            </p:txBody>
          </p:sp>
          <p:sp>
            <p:nvSpPr>
              <p:cNvPr id="15" name="TextBox 14"/>
              <p:cNvSpPr txBox="1"/>
              <p:nvPr/>
            </p:nvSpPr>
            <p:spPr>
              <a:xfrm>
                <a:off x="-1" y="20037343"/>
                <a:ext cx="13967790" cy="4887246"/>
              </a:xfrm>
              <a:prstGeom prst="rect">
                <a:avLst/>
              </a:prstGeom>
              <a:solidFill>
                <a:schemeClr val="bg1"/>
              </a:solidFill>
              <a:scene3d>
                <a:camera prst="orthographicFront"/>
                <a:lightRig rig="threePt" dir="t"/>
              </a:scene3d>
              <a:sp3d>
                <a:bevelT w="317500" prst="coolSlant"/>
              </a:sp3d>
            </p:spPr>
            <p:txBody>
              <a:bodyPr wrap="square" rtlCol="0">
                <a:spAutoFit/>
              </a:bodyPr>
              <a:lstStyle/>
              <a:p>
                <a:r>
                  <a:rPr lang="en-US" sz="4000" dirty="0"/>
                  <a:t>There are many types of ANN. The main two classifications are feed forward and recurrent. </a:t>
                </a:r>
                <a:endParaRPr lang="en-US" sz="4000" dirty="0" smtClean="0"/>
              </a:p>
              <a:p>
                <a:endParaRPr lang="en-US" sz="4000" dirty="0"/>
              </a:p>
              <a:p>
                <a:endParaRPr lang="en-US" sz="4000" dirty="0" smtClean="0"/>
              </a:p>
              <a:p>
                <a:endParaRPr lang="en-US" sz="1000" dirty="0"/>
              </a:p>
              <a:p>
                <a:endParaRPr lang="en-US" sz="1000" dirty="0" smtClean="0"/>
              </a:p>
              <a:p>
                <a:endParaRPr lang="en-US" sz="1000" dirty="0"/>
              </a:p>
              <a:p>
                <a:endParaRPr lang="en-US" sz="1000" dirty="0" smtClean="0"/>
              </a:p>
              <a:p>
                <a:endParaRPr lang="en-US" sz="1000" dirty="0" smtClean="0"/>
              </a:p>
              <a:p>
                <a:endParaRPr lang="en-US" sz="1000" dirty="0"/>
              </a:p>
              <a:p>
                <a:endParaRPr lang="en-US" sz="1000" dirty="0" smtClean="0"/>
              </a:p>
              <a:p>
                <a:endParaRPr lang="en-US" sz="1000" dirty="0" smtClean="0"/>
              </a:p>
              <a:p>
                <a:endParaRPr lang="en-US" sz="1000" dirty="0"/>
              </a:p>
              <a:p>
                <a:endParaRPr lang="en-US" sz="1000" dirty="0" smtClean="0"/>
              </a:p>
              <a:p>
                <a:endParaRPr lang="en-US" sz="1000" dirty="0"/>
              </a:p>
            </p:txBody>
          </p:sp>
        </p:grpSp>
        <p:sp>
          <p:nvSpPr>
            <p:cNvPr id="26" name="TextBox 25"/>
            <p:cNvSpPr txBox="1"/>
            <p:nvPr/>
          </p:nvSpPr>
          <p:spPr>
            <a:xfrm>
              <a:off x="986825" y="28077543"/>
              <a:ext cx="5546265" cy="2231133"/>
            </a:xfrm>
            <a:prstGeom prst="rect">
              <a:avLst/>
            </a:prstGeom>
            <a:noFill/>
            <a:scene3d>
              <a:camera prst="orthographicFront"/>
              <a:lightRig rig="threePt" dir="t"/>
            </a:scene3d>
            <a:sp3d>
              <a:bevelT w="317500" prst="coolSlant"/>
            </a:sp3d>
          </p:spPr>
          <p:txBody>
            <a:bodyPr wrap="square" rtlCol="0">
              <a:spAutoFit/>
            </a:bodyPr>
            <a:lstStyle/>
            <a:p>
              <a:r>
                <a:rPr lang="en-US" sz="4000" dirty="0" smtClean="0"/>
                <a:t>Problem Types</a:t>
              </a:r>
            </a:p>
            <a:p>
              <a:pPr marL="571500" indent="-571500">
                <a:buFont typeface="Arial" panose="020B0604020202020204" pitchFamily="34" charset="0"/>
                <a:buChar char="•"/>
              </a:pPr>
              <a:r>
                <a:rPr lang="en-US" sz="4000" dirty="0" smtClean="0"/>
                <a:t>Classification</a:t>
              </a:r>
              <a:endParaRPr lang="en-US" sz="4000" dirty="0"/>
            </a:p>
            <a:p>
              <a:pPr marL="571500" indent="-571500">
                <a:buFont typeface="Arial" panose="020B0604020202020204" pitchFamily="34" charset="0"/>
                <a:buChar char="•"/>
              </a:pPr>
              <a:r>
                <a:rPr lang="en-US" sz="4000" dirty="0" smtClean="0"/>
                <a:t>Linear Regression</a:t>
              </a:r>
              <a:endParaRPr lang="en-US" sz="4000" dirty="0"/>
            </a:p>
          </p:txBody>
        </p:sp>
        <p:sp>
          <p:nvSpPr>
            <p:cNvPr id="46" name="TextBox 45"/>
            <p:cNvSpPr txBox="1"/>
            <p:nvPr/>
          </p:nvSpPr>
          <p:spPr>
            <a:xfrm>
              <a:off x="7276459" y="28038948"/>
              <a:ext cx="6735794" cy="3647727"/>
            </a:xfrm>
            <a:prstGeom prst="rect">
              <a:avLst/>
            </a:prstGeom>
            <a:noFill/>
            <a:scene3d>
              <a:camera prst="orthographicFront"/>
              <a:lightRig rig="threePt" dir="t"/>
            </a:scene3d>
            <a:sp3d>
              <a:bevelT w="317500" prst="coolSlant"/>
            </a:sp3d>
          </p:spPr>
          <p:txBody>
            <a:bodyPr wrap="square" rtlCol="0">
              <a:spAutoFit/>
            </a:bodyPr>
            <a:lstStyle/>
            <a:p>
              <a:r>
                <a:rPr lang="en-US" sz="4000" dirty="0" smtClean="0"/>
                <a:t>Key Applications</a:t>
              </a:r>
            </a:p>
            <a:p>
              <a:pPr marL="571500" indent="-571500">
                <a:buFont typeface="Arial" panose="020B0604020202020204" pitchFamily="34" charset="0"/>
                <a:buChar char="•"/>
              </a:pPr>
              <a:r>
                <a:rPr lang="en-US" sz="4000" dirty="0" smtClean="0"/>
                <a:t>Computer Vision</a:t>
              </a:r>
              <a:endParaRPr lang="en-US" sz="4000" dirty="0"/>
            </a:p>
            <a:p>
              <a:pPr marL="571500" indent="-571500">
                <a:buFont typeface="Arial" panose="020B0604020202020204" pitchFamily="34" charset="0"/>
                <a:buChar char="•"/>
              </a:pPr>
              <a:r>
                <a:rPr lang="en-US" sz="4000" dirty="0" smtClean="0"/>
                <a:t>Audio Processing</a:t>
              </a:r>
            </a:p>
            <a:p>
              <a:pPr marL="571500" indent="-571500">
                <a:buFont typeface="Arial" panose="020B0604020202020204" pitchFamily="34" charset="0"/>
                <a:buChar char="•"/>
              </a:pPr>
              <a:r>
                <a:rPr lang="en-US" sz="4000" dirty="0" smtClean="0"/>
                <a:t>Letter </a:t>
              </a:r>
              <a:r>
                <a:rPr lang="en-US" sz="4000" dirty="0"/>
                <a:t>Recognition</a:t>
              </a:r>
            </a:p>
            <a:p>
              <a:endParaRPr lang="en-US" sz="4000" dirty="0"/>
            </a:p>
          </p:txBody>
        </p:sp>
      </p:grpSp>
      <p:sp>
        <p:nvSpPr>
          <p:cNvPr id="63" name="TextBox 62"/>
          <p:cNvSpPr txBox="1"/>
          <p:nvPr/>
        </p:nvSpPr>
        <p:spPr>
          <a:xfrm>
            <a:off x="1203139" y="20405120"/>
            <a:ext cx="11602008" cy="954107"/>
          </a:xfrm>
          <a:prstGeom prst="rect">
            <a:avLst/>
          </a:prstGeom>
          <a:noFill/>
        </p:spPr>
        <p:txBody>
          <a:bodyPr wrap="square" rtlCol="0">
            <a:spAutoFit/>
          </a:bodyPr>
          <a:lstStyle/>
          <a:p>
            <a:r>
              <a:rPr lang="en-US" sz="2800" dirty="0"/>
              <a:t>Visual of simple feed forward neural </a:t>
            </a:r>
            <a:r>
              <a:rPr lang="en-US" sz="2800" dirty="0" smtClean="0"/>
              <a:t>network (</a:t>
            </a:r>
            <a:r>
              <a:rPr lang="en-US" sz="2800" dirty="0"/>
              <a:t>above</a:t>
            </a:r>
            <a:r>
              <a:rPr lang="en-US" sz="2800" dirty="0" smtClean="0"/>
              <a:t>), </a:t>
            </a:r>
            <a:r>
              <a:rPr lang="en-US" sz="2800" dirty="0"/>
              <a:t>single neuron with external bias </a:t>
            </a:r>
            <a:r>
              <a:rPr lang="en-US" sz="2800" dirty="0" smtClean="0"/>
              <a:t>(below </a:t>
            </a:r>
            <a:r>
              <a:rPr lang="en-US" sz="2800" dirty="0"/>
              <a:t>left), and single neuron with built in </a:t>
            </a:r>
            <a:r>
              <a:rPr lang="en-US" sz="2800" dirty="0" smtClean="0"/>
              <a:t>bias (below </a:t>
            </a:r>
            <a:r>
              <a:rPr lang="en-US" sz="2800" dirty="0"/>
              <a:t>right). </a:t>
            </a:r>
          </a:p>
        </p:txBody>
      </p:sp>
      <p:grpSp>
        <p:nvGrpSpPr>
          <p:cNvPr id="35" name="Group 34"/>
          <p:cNvGrpSpPr/>
          <p:nvPr/>
        </p:nvGrpSpPr>
        <p:grpSpPr>
          <a:xfrm>
            <a:off x="14347903" y="25920509"/>
            <a:ext cx="11612880" cy="6899385"/>
            <a:chOff x="15075194" y="24665576"/>
            <a:chExt cx="14095063" cy="4887908"/>
          </a:xfrm>
        </p:grpSpPr>
        <p:sp>
          <p:nvSpPr>
            <p:cNvPr id="14" name="TextBox 13"/>
            <p:cNvSpPr txBox="1"/>
            <p:nvPr/>
          </p:nvSpPr>
          <p:spPr>
            <a:xfrm>
              <a:off x="15075194" y="24665576"/>
              <a:ext cx="14095063" cy="842155"/>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Data &amp; Results</a:t>
              </a:r>
            </a:p>
          </p:txBody>
        </p:sp>
        <p:sp>
          <p:nvSpPr>
            <p:cNvPr id="18" name="TextBox 17"/>
            <p:cNvSpPr txBox="1"/>
            <p:nvPr/>
          </p:nvSpPr>
          <p:spPr>
            <a:xfrm>
              <a:off x="15075194" y="25519633"/>
              <a:ext cx="14095063" cy="4033851"/>
            </a:xfrm>
            <a:prstGeom prst="rect">
              <a:avLst/>
            </a:prstGeom>
            <a:solidFill>
              <a:schemeClr val="bg1"/>
            </a:solidFill>
            <a:scene3d>
              <a:camera prst="orthographicFront"/>
              <a:lightRig rig="threePt" dir="t"/>
            </a:scene3d>
            <a:sp3d>
              <a:bevelT w="317500" prst="coolSlant"/>
            </a:sp3d>
          </p:spPr>
          <p:txBody>
            <a:bodyPr wrap="square" rtlCol="0">
              <a:spAutoFit/>
            </a:bodyPr>
            <a:lstStyle/>
            <a:p>
              <a:pPr marL="1143000" indent="-1143000">
                <a:buFont typeface="Arial" panose="020B0604020202020204" pitchFamily="34" charset="0"/>
                <a:buChar char="•"/>
              </a:pPr>
              <a:r>
                <a:rPr lang="en-US" sz="3600" dirty="0"/>
                <a:t>Iris </a:t>
              </a:r>
              <a:r>
                <a:rPr lang="en-US" sz="3600" dirty="0" smtClean="0"/>
                <a:t>Classifier- </a:t>
              </a:r>
              <a:r>
                <a:rPr lang="en-US" sz="3600" dirty="0"/>
                <a:t>classifies between three types of </a:t>
              </a:r>
              <a:r>
                <a:rPr lang="en-US" sz="3600" dirty="0" smtClean="0"/>
                <a:t>iris flowers </a:t>
              </a:r>
              <a:r>
                <a:rPr lang="en-US" sz="3600" dirty="0"/>
                <a:t>with over 90% accuracy after few minutes of training</a:t>
              </a:r>
            </a:p>
            <a:p>
              <a:pPr marL="1143000" indent="-1143000">
                <a:buFont typeface="Arial" panose="020B0604020202020204" pitchFamily="34" charset="0"/>
                <a:buChar char="•"/>
              </a:pPr>
              <a:r>
                <a:rPr lang="en-US" sz="3600" dirty="0"/>
                <a:t>Logic gates- can learn a few with no hidden layers</a:t>
              </a:r>
            </a:p>
            <a:p>
              <a:pPr marL="1143000" indent="-1143000">
                <a:buFont typeface="Arial" panose="020B0604020202020204" pitchFamily="34" charset="0"/>
                <a:buChar char="•"/>
              </a:pPr>
              <a:r>
                <a:rPr lang="en-US" sz="3600" dirty="0" smtClean="0"/>
                <a:t>MNIST </a:t>
              </a:r>
              <a:r>
                <a:rPr lang="en-US" sz="3600" dirty="0"/>
                <a:t>data base- </a:t>
              </a:r>
              <a:r>
                <a:rPr lang="en-US" sz="3600" dirty="0" smtClean="0"/>
                <a:t>After </a:t>
              </a:r>
              <a:r>
                <a:rPr lang="en-US" sz="3600" dirty="0"/>
                <a:t>several days of </a:t>
              </a:r>
              <a:r>
                <a:rPr lang="en-US" sz="3600" dirty="0" smtClean="0"/>
                <a:t>training, correctly </a:t>
              </a:r>
              <a:r>
                <a:rPr lang="en-US" sz="3600" dirty="0"/>
                <a:t>classifies </a:t>
              </a:r>
              <a:r>
                <a:rPr lang="en-US" sz="3600" dirty="0" smtClean="0"/>
                <a:t>88% </a:t>
              </a:r>
              <a:r>
                <a:rPr lang="en-US" sz="3600" dirty="0"/>
                <a:t>of the 10,000 handwritten digits in the test set using </a:t>
              </a:r>
              <a:r>
                <a:rPr lang="en-US" sz="3600" dirty="0" smtClean="0"/>
                <a:t> a network 2 hidden layers (300 nodes in 1</a:t>
              </a:r>
              <a:r>
                <a:rPr lang="en-US" sz="3600" baseline="30000" dirty="0" smtClean="0"/>
                <a:t>st</a:t>
              </a:r>
              <a:r>
                <a:rPr lang="en-US" sz="3600" dirty="0" smtClean="0"/>
                <a:t>, 100 in 2</a:t>
              </a:r>
              <a:r>
                <a:rPr lang="en-US" sz="3600" baseline="30000" dirty="0" smtClean="0"/>
                <a:t>nd</a:t>
              </a:r>
              <a:r>
                <a:rPr lang="en-US" sz="3600" dirty="0" smtClean="0"/>
                <a:t>) and </a:t>
              </a:r>
              <a:r>
                <a:rPr lang="en-US" sz="3600" dirty="0" smtClean="0"/>
                <a:t>84% </a:t>
              </a:r>
              <a:r>
                <a:rPr lang="en-US" sz="3600" dirty="0"/>
                <a:t>using a </a:t>
              </a:r>
              <a:r>
                <a:rPr lang="en-US" sz="3600" dirty="0" smtClean="0"/>
                <a:t>similar network</a:t>
              </a:r>
              <a:r>
                <a:rPr lang="en-US" sz="3600" dirty="0"/>
                <a:t> </a:t>
              </a:r>
              <a:r>
                <a:rPr lang="en-US" sz="3600" dirty="0" smtClean="0"/>
                <a:t>with 500 </a:t>
              </a:r>
              <a:r>
                <a:rPr lang="en-US" sz="3600" dirty="0"/>
                <a:t>nodes in </a:t>
              </a:r>
              <a:r>
                <a:rPr lang="en-US" sz="3600" dirty="0" smtClean="0"/>
                <a:t>1</a:t>
              </a:r>
              <a:r>
                <a:rPr lang="en-US" sz="3600" baseline="30000" dirty="0" smtClean="0"/>
                <a:t>st</a:t>
              </a:r>
              <a:r>
                <a:rPr lang="en-US" sz="3600" dirty="0" smtClean="0"/>
                <a:t> hidden layer and 150 </a:t>
              </a:r>
              <a:r>
                <a:rPr lang="en-US" sz="3600" dirty="0"/>
                <a:t>in </a:t>
              </a:r>
              <a:r>
                <a:rPr lang="en-US" sz="3600" dirty="0" smtClean="0"/>
                <a:t>2</a:t>
              </a:r>
              <a:r>
                <a:rPr lang="en-US" sz="3600" baseline="30000" dirty="0" smtClean="0"/>
                <a:t>nd</a:t>
              </a:r>
              <a:r>
                <a:rPr lang="en-US" sz="3600" dirty="0" smtClean="0"/>
                <a:t> </a:t>
              </a:r>
              <a:r>
                <a:rPr lang="en-US" sz="4000" dirty="0" smtClean="0"/>
                <a:t>.</a:t>
              </a:r>
              <a:endParaRPr lang="en-US" sz="4000" dirty="0"/>
            </a:p>
          </p:txBody>
        </p:sp>
      </p:grpSp>
      <p:grpSp>
        <p:nvGrpSpPr>
          <p:cNvPr id="62" name="Group 61"/>
          <p:cNvGrpSpPr/>
          <p:nvPr/>
        </p:nvGrpSpPr>
        <p:grpSpPr>
          <a:xfrm>
            <a:off x="14364490" y="4997527"/>
            <a:ext cx="11612880" cy="8529821"/>
            <a:chOff x="15075193" y="3236011"/>
            <a:chExt cx="13908981" cy="10933225"/>
          </a:xfrm>
        </p:grpSpPr>
        <p:grpSp>
          <p:nvGrpSpPr>
            <p:cNvPr id="9" name="Group 8"/>
            <p:cNvGrpSpPr/>
            <p:nvPr/>
          </p:nvGrpSpPr>
          <p:grpSpPr>
            <a:xfrm>
              <a:off x="15075193" y="3236011"/>
              <a:ext cx="13908981" cy="10933225"/>
              <a:chOff x="14828511" y="3062132"/>
              <a:chExt cx="13908981" cy="10933225"/>
            </a:xfrm>
          </p:grpSpPr>
          <p:grpSp>
            <p:nvGrpSpPr>
              <p:cNvPr id="60" name="Group 59"/>
              <p:cNvGrpSpPr/>
              <p:nvPr/>
            </p:nvGrpSpPr>
            <p:grpSpPr>
              <a:xfrm>
                <a:off x="14828511" y="3062132"/>
                <a:ext cx="13908981" cy="10933225"/>
                <a:chOff x="14616577" y="3112085"/>
                <a:chExt cx="13908981" cy="10933225"/>
              </a:xfrm>
            </p:grpSpPr>
            <p:grpSp>
              <p:nvGrpSpPr>
                <p:cNvPr id="39" name="Group 38"/>
                <p:cNvGrpSpPr/>
                <p:nvPr/>
              </p:nvGrpSpPr>
              <p:grpSpPr>
                <a:xfrm>
                  <a:off x="14616577" y="3112085"/>
                  <a:ext cx="13908981" cy="10933225"/>
                  <a:chOff x="14935199" y="4666473"/>
                  <a:chExt cx="13908981" cy="10933225"/>
                </a:xfrm>
              </p:grpSpPr>
              <p:sp>
                <p:nvSpPr>
                  <p:cNvPr id="16" name="TextBox 15"/>
                  <p:cNvSpPr txBox="1"/>
                  <p:nvPr/>
                </p:nvSpPr>
                <p:spPr>
                  <a:xfrm>
                    <a:off x="14935199" y="6210666"/>
                    <a:ext cx="13908980" cy="9389032"/>
                  </a:xfrm>
                  <a:prstGeom prst="rect">
                    <a:avLst/>
                  </a:prstGeom>
                  <a:solidFill>
                    <a:schemeClr val="bg1"/>
                  </a:solidFill>
                  <a:effectLst>
                    <a:softEdge rad="0"/>
                  </a:effectLst>
                  <a:scene3d>
                    <a:camera prst="orthographicFront"/>
                    <a:lightRig rig="threePt" dir="t"/>
                  </a:scene3d>
                  <a:sp3d>
                    <a:bevelT w="317500" prst="coolSlant"/>
                  </a:sp3d>
                </p:spPr>
                <p:txBody>
                  <a:bodyPr wrap="square" rtlCol="0">
                    <a:spAutoFit/>
                  </a:bodyPr>
                  <a:lstStyle/>
                  <a:p>
                    <a:r>
                      <a:rPr lang="en-US" sz="3200" dirty="0"/>
                      <a:t>Researched single and multilayered </a:t>
                    </a:r>
                    <a:r>
                      <a:rPr lang="en-US" sz="3200" dirty="0" smtClean="0"/>
                      <a:t>ANNs</a:t>
                    </a:r>
                    <a:endParaRPr lang="en-US" sz="3200" dirty="0"/>
                  </a:p>
                  <a:p>
                    <a:pPr marL="1143000" indent="-1143000">
                      <a:buFont typeface="Arial" panose="020B0604020202020204" pitchFamily="34" charset="0"/>
                      <a:buChar char="•"/>
                    </a:pPr>
                    <a:r>
                      <a:rPr lang="en-US" sz="3200" dirty="0"/>
                      <a:t>Backpropagation</a:t>
                    </a:r>
                  </a:p>
                  <a:p>
                    <a:pPr marL="1143000" indent="-1143000">
                      <a:buFont typeface="Arial" panose="020B0604020202020204" pitchFamily="34" charset="0"/>
                      <a:buChar char="•"/>
                    </a:pPr>
                    <a:r>
                      <a:rPr lang="en-US" sz="3200" dirty="0"/>
                      <a:t>Gradient descent</a:t>
                    </a:r>
                  </a:p>
                  <a:p>
                    <a:r>
                      <a:rPr lang="en-US" sz="3200" dirty="0"/>
                      <a:t> Created ANN Library</a:t>
                    </a:r>
                  </a:p>
                  <a:p>
                    <a:pPr marL="1143000" indent="-1143000">
                      <a:buFont typeface="Arial" panose="020B0604020202020204" pitchFamily="34" charset="0"/>
                      <a:buChar char="•"/>
                    </a:pPr>
                    <a:r>
                      <a:rPr lang="en-US" sz="3200" dirty="0"/>
                      <a:t>Tested on simple logic gates</a:t>
                    </a:r>
                  </a:p>
                  <a:p>
                    <a:pPr marL="1143000" indent="-1143000">
                      <a:buFont typeface="Arial" panose="020B0604020202020204" pitchFamily="34" charset="0"/>
                      <a:buChar char="•"/>
                    </a:pPr>
                    <a:r>
                      <a:rPr lang="en-US" sz="3200" dirty="0"/>
                      <a:t>Tested on </a:t>
                    </a:r>
                    <a:r>
                      <a:rPr lang="en-US" sz="3200" dirty="0" smtClean="0"/>
                      <a:t>Iris data set [5]</a:t>
                    </a:r>
                    <a:endParaRPr lang="en-US" sz="3200" dirty="0"/>
                  </a:p>
                  <a:p>
                    <a:pPr marL="1143000" indent="-1143000">
                      <a:buFont typeface="Arial" panose="020B0604020202020204" pitchFamily="34" charset="0"/>
                      <a:buChar char="•"/>
                    </a:pPr>
                    <a:r>
                      <a:rPr lang="en-US" sz="3200" dirty="0"/>
                      <a:t>Tested on </a:t>
                    </a:r>
                    <a:r>
                      <a:rPr lang="en-US" sz="3200" dirty="0" smtClean="0"/>
                      <a:t>MNIST [4] </a:t>
                    </a:r>
                    <a:r>
                      <a:rPr lang="en-US" sz="3200" dirty="0"/>
                      <a:t>data set</a:t>
                    </a:r>
                  </a:p>
                  <a:p>
                    <a:pPr lvl="1"/>
                    <a:r>
                      <a:rPr lang="en-US" sz="3200" dirty="0"/>
                      <a:t>   </a:t>
                    </a:r>
                  </a:p>
                  <a:p>
                    <a:pPr marL="2700575" lvl="1" indent="-857250">
                      <a:buFont typeface="Arial" panose="020B0604020202020204" pitchFamily="34" charset="0"/>
                      <a:buChar char="•"/>
                    </a:pPr>
                    <a:endParaRPr lang="en-US" sz="4800" dirty="0"/>
                  </a:p>
                  <a:p>
                    <a:pPr marL="2700575" lvl="1" indent="-857250">
                      <a:buFont typeface="Arial" panose="020B0604020202020204" pitchFamily="34" charset="0"/>
                      <a:buChar char="•"/>
                    </a:pPr>
                    <a:endParaRPr lang="en-US" sz="4800" dirty="0"/>
                  </a:p>
                  <a:p>
                    <a:pPr marL="2700575" lvl="1" indent="-857250">
                      <a:buFont typeface="Arial" panose="020B0604020202020204" pitchFamily="34" charset="0"/>
                      <a:buChar char="•"/>
                    </a:pPr>
                    <a:endParaRPr lang="en-US" sz="4800" dirty="0"/>
                  </a:p>
                  <a:p>
                    <a:pPr marL="2700575" lvl="1" indent="-857250">
                      <a:buFont typeface="Arial" panose="020B0604020202020204" pitchFamily="34" charset="0"/>
                      <a:buChar char="•"/>
                    </a:pPr>
                    <a:endParaRPr lang="en-US" sz="1000" dirty="0" smtClean="0"/>
                  </a:p>
                  <a:p>
                    <a:pPr marL="2700575" lvl="1" indent="-857250">
                      <a:buFont typeface="Arial" panose="020B0604020202020204" pitchFamily="34" charset="0"/>
                      <a:buChar char="•"/>
                    </a:pPr>
                    <a:endParaRPr lang="en-US" sz="1000" dirty="0"/>
                  </a:p>
                  <a:p>
                    <a:pPr marL="2700575" lvl="1" indent="-857250">
                      <a:buFont typeface="Arial" panose="020B0604020202020204" pitchFamily="34" charset="0"/>
                      <a:buChar char="•"/>
                    </a:pPr>
                    <a:endParaRPr lang="en-US" sz="1000" dirty="0" smtClean="0"/>
                  </a:p>
                  <a:p>
                    <a:pPr marL="2700575" lvl="1" indent="-857250">
                      <a:buFont typeface="Arial" panose="020B0604020202020204" pitchFamily="34" charset="0"/>
                      <a:buChar char="•"/>
                    </a:pPr>
                    <a:endParaRPr lang="en-US" sz="1000" dirty="0"/>
                  </a:p>
                  <a:p>
                    <a:pPr marL="2700575" lvl="1" indent="-857250">
                      <a:buFont typeface="Arial" panose="020B0604020202020204" pitchFamily="34" charset="0"/>
                      <a:buChar char="•"/>
                    </a:pPr>
                    <a:endParaRPr lang="en-US" sz="1000" dirty="0" smtClean="0"/>
                  </a:p>
                  <a:p>
                    <a:pPr marL="2700575" lvl="1" indent="-857250">
                      <a:buFont typeface="Arial" panose="020B0604020202020204" pitchFamily="34" charset="0"/>
                      <a:buChar char="•"/>
                    </a:pPr>
                    <a:endParaRPr lang="en-US" sz="1000" dirty="0"/>
                  </a:p>
                  <a:p>
                    <a:pPr marL="2700575" lvl="1" indent="-857250">
                      <a:buFont typeface="Arial" panose="020B0604020202020204" pitchFamily="34" charset="0"/>
                      <a:buChar char="•"/>
                    </a:pPr>
                    <a:endParaRPr lang="en-US" sz="1000" dirty="0"/>
                  </a:p>
                </p:txBody>
              </p:sp>
              <p:sp>
                <p:nvSpPr>
                  <p:cNvPr id="13" name="TextBox 12"/>
                  <p:cNvSpPr txBox="1"/>
                  <p:nvPr/>
                </p:nvSpPr>
                <p:spPr>
                  <a:xfrm>
                    <a:off x="14935200" y="4666473"/>
                    <a:ext cx="13908980" cy="1538540"/>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Methods</a:t>
                    </a:r>
                  </a:p>
                </p:txBody>
              </p:sp>
            </p:grpSp>
            <p:pic>
              <p:nvPicPr>
                <p:cNvPr id="31" name="Picture 3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407017" y="9217575"/>
                  <a:ext cx="5314231" cy="2928250"/>
                </a:xfrm>
                <a:prstGeom prst="rect">
                  <a:avLst/>
                </a:prstGeom>
                <a:noFill/>
                <a:ln>
                  <a:noFill/>
                </a:ln>
                <a:scene3d>
                  <a:camera prst="orthographicFront"/>
                  <a:lightRig rig="threePt" dir="t"/>
                </a:scene3d>
                <a:sp3d/>
              </p:spPr>
            </p:pic>
            <p:pic>
              <p:nvPicPr>
                <p:cNvPr id="52" name="Picture 51"/>
                <p:cNvPicPr>
                  <a:picLocks noChangeAspect="1"/>
                </p:cNvPicPr>
                <p:nvPr/>
              </p:nvPicPr>
              <p:blipFill>
                <a:blip r:embed="rId7"/>
                <a:stretch>
                  <a:fillRect/>
                </a:stretch>
              </p:blipFill>
              <p:spPr>
                <a:xfrm>
                  <a:off x="22919324" y="5297230"/>
                  <a:ext cx="3653004" cy="1226755"/>
                </a:xfrm>
                <a:prstGeom prst="rect">
                  <a:avLst/>
                </a:prstGeom>
                <a:scene3d>
                  <a:camera prst="orthographicFront"/>
                  <a:lightRig rig="threePt" dir="t"/>
                </a:scene3d>
                <a:sp3d/>
              </p:spPr>
            </p:pic>
          </p:grpSp>
          <p:pic>
            <p:nvPicPr>
              <p:cNvPr id="32" name="Picture 3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723622" y="9248900"/>
                <a:ext cx="6440897" cy="2795463"/>
              </a:xfrm>
              <a:prstGeom prst="rect">
                <a:avLst/>
              </a:prstGeom>
              <a:noFill/>
              <a:ln>
                <a:noFill/>
              </a:ln>
              <a:scene3d>
                <a:camera prst="orthographicFront"/>
                <a:lightRig rig="threePt" dir="t"/>
              </a:scene3d>
              <a:sp3d/>
            </p:spPr>
          </p:pic>
        </p:grpSp>
        <p:sp>
          <p:nvSpPr>
            <p:cNvPr id="50" name="TextBox 49"/>
            <p:cNvSpPr txBox="1"/>
            <p:nvPr/>
          </p:nvSpPr>
          <p:spPr>
            <a:xfrm>
              <a:off x="23146297" y="6598226"/>
              <a:ext cx="5029200" cy="2011935"/>
            </a:xfrm>
            <a:prstGeom prst="rect">
              <a:avLst/>
            </a:prstGeom>
            <a:noFill/>
            <a:scene3d>
              <a:camera prst="orthographicFront"/>
              <a:lightRig rig="threePt" dir="t"/>
            </a:scene3d>
            <a:sp3d/>
          </p:spPr>
          <p:txBody>
            <a:bodyPr wrap="square" rtlCol="0">
              <a:spAutoFit/>
            </a:bodyPr>
            <a:lstStyle/>
            <a:p>
              <a:r>
                <a:rPr lang="en-US" sz="3200" dirty="0"/>
                <a:t>Training</a:t>
              </a:r>
            </a:p>
            <a:p>
              <a:pPr marL="857250" indent="-857250">
                <a:buFont typeface="Arial" panose="020B0604020202020204" pitchFamily="34" charset="0"/>
                <a:buChar char="•"/>
              </a:pPr>
              <a:r>
                <a:rPr lang="en-US" sz="3200" dirty="0"/>
                <a:t>Learning rate- </a:t>
              </a:r>
              <a:r>
                <a:rPr lang="en-US" sz="3200" i="1" dirty="0"/>
                <a:t>α</a:t>
              </a:r>
              <a:endParaRPr lang="en-US" sz="3200" dirty="0"/>
            </a:p>
            <a:p>
              <a:pPr marL="857250" indent="-857250">
                <a:buFont typeface="Arial" panose="020B0604020202020204" pitchFamily="34" charset="0"/>
                <a:buChar char="•"/>
              </a:pPr>
              <a:r>
                <a:rPr lang="en-US" sz="3200" dirty="0"/>
                <a:t>Momentum- η</a:t>
              </a:r>
            </a:p>
          </p:txBody>
        </p:sp>
      </p:grpSp>
      <p:grpSp>
        <p:nvGrpSpPr>
          <p:cNvPr id="83" name="Group 82"/>
          <p:cNvGrpSpPr/>
          <p:nvPr/>
        </p:nvGrpSpPr>
        <p:grpSpPr>
          <a:xfrm>
            <a:off x="14310361" y="13856645"/>
            <a:ext cx="11612880" cy="11825600"/>
            <a:chOff x="14269723" y="13873212"/>
            <a:chExt cx="11649878" cy="11825600"/>
          </a:xfrm>
        </p:grpSpPr>
        <p:sp>
          <p:nvSpPr>
            <p:cNvPr id="78" name="TextBox 77"/>
            <p:cNvSpPr txBox="1"/>
            <p:nvPr/>
          </p:nvSpPr>
          <p:spPr>
            <a:xfrm>
              <a:off x="14306722" y="13911039"/>
              <a:ext cx="11612879" cy="11787773"/>
            </a:xfrm>
            <a:prstGeom prst="rect">
              <a:avLst/>
            </a:prstGeom>
            <a:solidFill>
              <a:schemeClr val="bg1"/>
            </a:solidFill>
            <a:scene3d>
              <a:camera prst="orthographicFront"/>
              <a:lightRig rig="threePt" dir="t"/>
            </a:scene3d>
            <a:sp3d>
              <a:bevelT w="317500"/>
            </a:sp3d>
          </p:spPr>
          <p:txBody>
            <a:bodyPr wrap="square" rtlCol="0">
              <a:spAutoFit/>
            </a:bodyPr>
            <a:lstStyle/>
            <a:p>
              <a:endParaRPr lang="en-US" dirty="0"/>
            </a:p>
          </p:txBody>
        </p:sp>
        <p:pic>
          <p:nvPicPr>
            <p:cNvPr id="7" name="Picture 6"/>
            <p:cNvPicPr>
              <a:picLocks noChangeAspect="1"/>
            </p:cNvPicPr>
            <p:nvPr/>
          </p:nvPicPr>
          <p:blipFill>
            <a:blip r:embed="rId9">
              <a:clrChange>
                <a:clrFrom>
                  <a:srgbClr val="FFFFFF"/>
                </a:clrFrom>
                <a:clrTo>
                  <a:srgbClr val="FFFFFF">
                    <a:alpha val="0"/>
                  </a:srgbClr>
                </a:clrTo>
              </a:clrChange>
            </a:blip>
            <a:stretch>
              <a:fillRect/>
            </a:stretch>
          </p:blipFill>
          <p:spPr>
            <a:xfrm>
              <a:off x="14269723" y="13873212"/>
              <a:ext cx="6888590" cy="4366990"/>
            </a:xfrm>
            <a:prstGeom prst="rect">
              <a:avLst/>
            </a:prstGeom>
            <a:noFill/>
            <a:ln>
              <a:noFill/>
            </a:ln>
          </p:spPr>
        </p:pic>
        <p:pic>
          <p:nvPicPr>
            <p:cNvPr id="28" name="Picture 27"/>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503452" y="15383029"/>
              <a:ext cx="7416149" cy="3770731"/>
            </a:xfrm>
            <a:prstGeom prst="rect">
              <a:avLst/>
            </a:prstGeom>
            <a:noFill/>
            <a:ln>
              <a:noFill/>
            </a:ln>
            <a:effectLst>
              <a:softEdge rad="0"/>
            </a:effectLst>
          </p:spPr>
        </p:pic>
        <p:grpSp>
          <p:nvGrpSpPr>
            <p:cNvPr id="25" name="Group 24"/>
            <p:cNvGrpSpPr/>
            <p:nvPr/>
          </p:nvGrpSpPr>
          <p:grpSpPr>
            <a:xfrm>
              <a:off x="14876121" y="20000410"/>
              <a:ext cx="10913519" cy="5509020"/>
              <a:chOff x="15437336" y="19180165"/>
              <a:chExt cx="13139549" cy="5928092"/>
            </a:xfrm>
          </p:grpSpPr>
          <p:grpSp>
            <p:nvGrpSpPr>
              <p:cNvPr id="59" name="Group 58"/>
              <p:cNvGrpSpPr/>
              <p:nvPr/>
            </p:nvGrpSpPr>
            <p:grpSpPr>
              <a:xfrm>
                <a:off x="15437336" y="19180165"/>
                <a:ext cx="13139549" cy="3921484"/>
                <a:chOff x="15544384" y="19870926"/>
                <a:chExt cx="13139549" cy="4184007"/>
              </a:xfrm>
            </p:grpSpPr>
            <p:pic>
              <p:nvPicPr>
                <p:cNvPr id="53" name="Picture 52"/>
                <p:cNvPicPr>
                  <a:picLocks noChangeAspect="1"/>
                </p:cNvPicPr>
                <p:nvPr/>
              </p:nvPicPr>
              <p:blipFill>
                <a:blip r:embed="rId11"/>
                <a:stretch>
                  <a:fillRect/>
                </a:stretch>
              </p:blipFill>
              <p:spPr>
                <a:xfrm>
                  <a:off x="15898525" y="20767040"/>
                  <a:ext cx="11296928" cy="1201257"/>
                </a:xfrm>
                <a:prstGeom prst="rect">
                  <a:avLst/>
                </a:prstGeom>
              </p:spPr>
            </p:pic>
            <p:pic>
              <p:nvPicPr>
                <p:cNvPr id="54" name="Picture 53"/>
                <p:cNvPicPr>
                  <a:picLocks noChangeAspect="1"/>
                </p:cNvPicPr>
                <p:nvPr/>
              </p:nvPicPr>
              <p:blipFill>
                <a:blip r:embed="rId12"/>
                <a:stretch>
                  <a:fillRect/>
                </a:stretch>
              </p:blipFill>
              <p:spPr>
                <a:xfrm>
                  <a:off x="15544384" y="22905049"/>
                  <a:ext cx="5697090" cy="1013674"/>
                </a:xfrm>
                <a:prstGeom prst="rect">
                  <a:avLst/>
                </a:prstGeom>
              </p:spPr>
            </p:pic>
            <p:pic>
              <p:nvPicPr>
                <p:cNvPr id="55" name="Picture 54"/>
                <p:cNvPicPr>
                  <a:picLocks noChangeAspect="1"/>
                </p:cNvPicPr>
                <p:nvPr/>
              </p:nvPicPr>
              <p:blipFill>
                <a:blip r:embed="rId13"/>
                <a:stretch>
                  <a:fillRect/>
                </a:stretch>
              </p:blipFill>
              <p:spPr>
                <a:xfrm>
                  <a:off x="22306296" y="22847605"/>
                  <a:ext cx="6377637" cy="1207328"/>
                </a:xfrm>
                <a:prstGeom prst="rect">
                  <a:avLst/>
                </a:prstGeom>
              </p:spPr>
            </p:pic>
            <p:sp>
              <p:nvSpPr>
                <p:cNvPr id="56" name="TextBox 55"/>
                <p:cNvSpPr txBox="1"/>
                <p:nvPr/>
              </p:nvSpPr>
              <p:spPr>
                <a:xfrm>
                  <a:off x="16297254" y="22036763"/>
                  <a:ext cx="5327744" cy="759743"/>
                </a:xfrm>
                <a:prstGeom prst="rect">
                  <a:avLst/>
                </a:prstGeom>
                <a:noFill/>
              </p:spPr>
              <p:txBody>
                <a:bodyPr wrap="square" rtlCol="0">
                  <a:spAutoFit/>
                </a:bodyPr>
                <a:lstStyle/>
                <a:p>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For </a:t>
                  </a:r>
                  <a:r>
                    <a:rPr lang="en-US" sz="3600" b="1" spc="50" dirty="0" smtClean="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 Output  </a:t>
                  </a:r>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Neuron</a:t>
                  </a:r>
                </a:p>
              </p:txBody>
            </p:sp>
            <p:sp>
              <p:nvSpPr>
                <p:cNvPr id="57" name="TextBox 56"/>
                <p:cNvSpPr txBox="1"/>
                <p:nvPr/>
              </p:nvSpPr>
              <p:spPr>
                <a:xfrm>
                  <a:off x="23063408" y="21931293"/>
                  <a:ext cx="5565894" cy="759743"/>
                </a:xfrm>
                <a:prstGeom prst="rect">
                  <a:avLst/>
                </a:prstGeom>
                <a:noFill/>
              </p:spPr>
              <p:txBody>
                <a:bodyPr wrap="square" rtlCol="0">
                  <a:spAutoFit/>
                </a:bodyPr>
                <a:lstStyle/>
                <a:p>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For </a:t>
                  </a:r>
                  <a:r>
                    <a:rPr lang="en-US" sz="3600" b="1" spc="50" dirty="0" smtClean="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 Hidden  Neuron</a:t>
                  </a:r>
                  <a:endPar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endParaRPr>
                </a:p>
              </p:txBody>
            </p:sp>
            <p:sp>
              <p:nvSpPr>
                <p:cNvPr id="58" name="TextBox 57"/>
                <p:cNvSpPr txBox="1"/>
                <p:nvPr/>
              </p:nvSpPr>
              <p:spPr>
                <a:xfrm>
                  <a:off x="18778390" y="19870926"/>
                  <a:ext cx="6500592" cy="759743"/>
                </a:xfrm>
                <a:prstGeom prst="rect">
                  <a:avLst/>
                </a:prstGeom>
                <a:noFill/>
              </p:spPr>
              <p:txBody>
                <a:bodyPr wrap="square" rtlCol="0">
                  <a:spAutoFit/>
                </a:bodyPr>
                <a:lstStyle/>
                <a:p>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Weight </a:t>
                  </a:r>
                  <a:r>
                    <a:rPr lang="en-US" sz="3600" b="1" spc="50" dirty="0" smtClean="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 Change  </a:t>
                  </a:r>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Formula</a:t>
                  </a:r>
                </a:p>
              </p:txBody>
            </p:sp>
          </p:grpSp>
          <p:pic>
            <p:nvPicPr>
              <p:cNvPr id="22" name="Picture 21"/>
              <p:cNvPicPr>
                <a:picLocks noChangeAspect="1"/>
              </p:cNvPicPr>
              <p:nvPr/>
            </p:nvPicPr>
            <p:blipFill>
              <a:blip r:embed="rId14"/>
              <a:stretch>
                <a:fillRect/>
              </a:stretch>
            </p:blipFill>
            <p:spPr>
              <a:xfrm>
                <a:off x="17707948" y="24021458"/>
                <a:ext cx="7463984" cy="1086799"/>
              </a:xfrm>
              <a:prstGeom prst="rect">
                <a:avLst/>
              </a:prstGeom>
            </p:spPr>
          </p:pic>
          <p:sp>
            <p:nvSpPr>
              <p:cNvPr id="61" name="TextBox 60"/>
              <p:cNvSpPr txBox="1"/>
              <p:nvPr/>
            </p:nvSpPr>
            <p:spPr>
              <a:xfrm>
                <a:off x="18951701" y="23203381"/>
                <a:ext cx="5537201" cy="707886"/>
              </a:xfrm>
              <a:prstGeom prst="rect">
                <a:avLst/>
              </a:prstGeom>
              <a:noFill/>
            </p:spPr>
            <p:txBody>
              <a:bodyPr wrap="square" rtlCol="0">
                <a:spAutoFit/>
              </a:bodyPr>
              <a:lstStyle/>
              <a:p>
                <a:r>
                  <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Bias </a:t>
                </a:r>
                <a:r>
                  <a:rPr lang="en-US" sz="3600" b="1" spc="50" dirty="0" smtClean="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rPr>
                  <a:t> Change  Formula</a:t>
                </a:r>
                <a:endParaRPr lang="en-US" sz="3600" b="1" spc="50" dirty="0">
                  <a:ln w="0">
                    <a:solidFill>
                      <a:schemeClr val="accent1">
                        <a:lumMod val="20000"/>
                        <a:lumOff val="80000"/>
                      </a:schemeClr>
                    </a:solidFill>
                  </a:ln>
                  <a:solidFill>
                    <a:schemeClr val="bg2"/>
                  </a:solidFill>
                  <a:effectLst>
                    <a:glow rad="228600">
                      <a:schemeClr val="accent5">
                        <a:satMod val="175000"/>
                        <a:alpha val="40000"/>
                      </a:schemeClr>
                    </a:glow>
                    <a:innerShdw blurRad="63500" dist="50800" dir="13500000">
                      <a:srgbClr val="000000">
                        <a:alpha val="50000"/>
                      </a:srgbClr>
                    </a:innerShdw>
                  </a:effectLst>
                </a:endParaRPr>
              </a:p>
            </p:txBody>
          </p:sp>
        </p:grpSp>
        <p:sp>
          <p:nvSpPr>
            <p:cNvPr id="48" name="TextBox 47"/>
            <p:cNvSpPr txBox="1"/>
            <p:nvPr/>
          </p:nvSpPr>
          <p:spPr>
            <a:xfrm>
              <a:off x="14412492" y="19008475"/>
              <a:ext cx="11414146" cy="954107"/>
            </a:xfrm>
            <a:prstGeom prst="rect">
              <a:avLst/>
            </a:prstGeom>
            <a:noFill/>
          </p:spPr>
          <p:txBody>
            <a:bodyPr wrap="square" rtlCol="0">
              <a:spAutoFit/>
            </a:bodyPr>
            <a:lstStyle/>
            <a:p>
              <a:r>
                <a:rPr lang="en-US" sz="2800" dirty="0"/>
                <a:t>Visual of single neuron with external </a:t>
              </a:r>
              <a:r>
                <a:rPr lang="en-US" sz="2800" dirty="0" smtClean="0"/>
                <a:t>bias (</a:t>
              </a:r>
              <a:r>
                <a:rPr lang="en-US" sz="2800" dirty="0"/>
                <a:t>above left), single neuron with built in </a:t>
              </a:r>
              <a:r>
                <a:rPr lang="en-US" sz="2800" dirty="0" smtClean="0"/>
                <a:t>bias (</a:t>
              </a:r>
              <a:r>
                <a:rPr lang="en-US" sz="2800" dirty="0"/>
                <a:t>above right), and backpropagation equations (below). </a:t>
              </a:r>
            </a:p>
          </p:txBody>
        </p:sp>
      </p:grpSp>
      <p:sp>
        <p:nvSpPr>
          <p:cNvPr id="64" name="TextBox 63"/>
          <p:cNvSpPr txBox="1"/>
          <p:nvPr/>
        </p:nvSpPr>
        <p:spPr>
          <a:xfrm>
            <a:off x="14554099" y="12681896"/>
            <a:ext cx="11384313" cy="584775"/>
          </a:xfrm>
          <a:prstGeom prst="rect">
            <a:avLst/>
          </a:prstGeom>
          <a:noFill/>
        </p:spPr>
        <p:txBody>
          <a:bodyPr wrap="square" rtlCol="0">
            <a:spAutoFit/>
          </a:bodyPr>
          <a:lstStyle/>
          <a:p>
            <a:r>
              <a:rPr lang="en-US" sz="3200" dirty="0"/>
              <a:t>Hyperbolic </a:t>
            </a:r>
            <a:r>
              <a:rPr lang="en-US" sz="3200" dirty="0" smtClean="0"/>
              <a:t>tangent (left</a:t>
            </a:r>
            <a:r>
              <a:rPr lang="en-US" sz="3200" dirty="0"/>
              <a:t>) and </a:t>
            </a:r>
            <a:r>
              <a:rPr lang="en-US" sz="3200" dirty="0" smtClean="0"/>
              <a:t>Sigmoid (</a:t>
            </a:r>
            <a:r>
              <a:rPr lang="en-US" sz="3200" dirty="0"/>
              <a:t>right) activation functions.</a:t>
            </a:r>
          </a:p>
        </p:txBody>
      </p:sp>
      <p:grpSp>
        <p:nvGrpSpPr>
          <p:cNvPr id="36" name="Group 35"/>
          <p:cNvGrpSpPr/>
          <p:nvPr/>
        </p:nvGrpSpPr>
        <p:grpSpPr>
          <a:xfrm>
            <a:off x="27650201" y="17902975"/>
            <a:ext cx="11612880" cy="4580710"/>
            <a:chOff x="30150388" y="16044943"/>
            <a:chExt cx="12164962" cy="4706228"/>
          </a:xfrm>
        </p:grpSpPr>
        <p:sp>
          <p:nvSpPr>
            <p:cNvPr id="17" name="TextBox 16"/>
            <p:cNvSpPr txBox="1"/>
            <p:nvPr/>
          </p:nvSpPr>
          <p:spPr>
            <a:xfrm>
              <a:off x="30150388" y="17241239"/>
              <a:ext cx="12164962" cy="3509932"/>
            </a:xfrm>
            <a:prstGeom prst="rect">
              <a:avLst/>
            </a:prstGeom>
            <a:solidFill>
              <a:schemeClr val="bg1"/>
            </a:solidFill>
            <a:scene3d>
              <a:camera prst="orthographicFront"/>
              <a:lightRig rig="threePt" dir="t"/>
            </a:scene3d>
            <a:sp3d>
              <a:bevelT w="317500" prst="coolSlant"/>
            </a:sp3d>
          </p:spPr>
          <p:txBody>
            <a:bodyPr wrap="square" rtlCol="0">
              <a:spAutoFit/>
            </a:bodyPr>
            <a:lstStyle/>
            <a:p>
              <a:pPr marL="1143000" indent="-1143000">
                <a:buFont typeface="Arial" panose="020B0604020202020204" pitchFamily="34" charset="0"/>
                <a:buChar char="•"/>
              </a:pPr>
              <a:r>
                <a:rPr lang="en-US" sz="3600" dirty="0"/>
                <a:t>Geolocation</a:t>
              </a:r>
            </a:p>
            <a:p>
              <a:pPr marL="1143000" indent="-1143000">
                <a:buFont typeface="Arial" panose="020B0604020202020204" pitchFamily="34" charset="0"/>
                <a:buChar char="•"/>
              </a:pPr>
              <a:r>
                <a:rPr lang="en-US" sz="3600" dirty="0"/>
                <a:t>Expand code to include CNN and RNN</a:t>
              </a:r>
            </a:p>
            <a:p>
              <a:pPr marL="1143000" indent="-1143000">
                <a:buFont typeface="Arial" panose="020B0604020202020204" pitchFamily="34" charset="0"/>
                <a:buChar char="•"/>
              </a:pPr>
              <a:r>
                <a:rPr lang="en-US" sz="3600" dirty="0"/>
                <a:t>Implement code in more optimized language</a:t>
              </a:r>
            </a:p>
            <a:p>
              <a:pPr marL="1143000" indent="-1143000">
                <a:buFont typeface="Arial" panose="020B0604020202020204" pitchFamily="34" charset="0"/>
                <a:buChar char="•"/>
              </a:pPr>
              <a:r>
                <a:rPr lang="en-US" sz="3600" dirty="0"/>
                <a:t>Study possibility of self-changing/pruning</a:t>
              </a:r>
            </a:p>
            <a:p>
              <a:pPr marL="1143000" indent="-1143000">
                <a:buFont typeface="Arial" panose="020B0604020202020204" pitchFamily="34" charset="0"/>
                <a:buChar char="•"/>
              </a:pPr>
              <a:r>
                <a:rPr lang="en-US" sz="3600" dirty="0"/>
                <a:t>Study adaptive learning rates</a:t>
              </a:r>
            </a:p>
            <a:p>
              <a:pPr marL="1143000" indent="-1143000">
                <a:buFont typeface="Arial" panose="020B0604020202020204" pitchFamily="34" charset="0"/>
                <a:buChar char="•"/>
              </a:pPr>
              <a:r>
                <a:rPr lang="en-US" sz="3600" dirty="0"/>
                <a:t>Use to program </a:t>
              </a:r>
              <a:r>
                <a:rPr lang="en-US" sz="3600" dirty="0" smtClean="0"/>
                <a:t>robots</a:t>
              </a:r>
              <a:endParaRPr lang="en-US" sz="3600" dirty="0"/>
            </a:p>
          </p:txBody>
        </p:sp>
        <p:sp>
          <p:nvSpPr>
            <p:cNvPr id="11" name="TextBox 10"/>
            <p:cNvSpPr txBox="1"/>
            <p:nvPr/>
          </p:nvSpPr>
          <p:spPr>
            <a:xfrm>
              <a:off x="30150388" y="16044943"/>
              <a:ext cx="12164962" cy="1221293"/>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Future Work</a:t>
              </a:r>
            </a:p>
          </p:txBody>
        </p:sp>
      </p:grpSp>
      <p:grpSp>
        <p:nvGrpSpPr>
          <p:cNvPr id="34" name="Group 33"/>
          <p:cNvGrpSpPr/>
          <p:nvPr/>
        </p:nvGrpSpPr>
        <p:grpSpPr>
          <a:xfrm>
            <a:off x="27650201" y="26715479"/>
            <a:ext cx="11612880" cy="5159038"/>
            <a:chOff x="30188194" y="27977088"/>
            <a:chExt cx="12177415" cy="5042479"/>
          </a:xfrm>
        </p:grpSpPr>
        <p:sp>
          <p:nvSpPr>
            <p:cNvPr id="12" name="TextBox 11"/>
            <p:cNvSpPr txBox="1"/>
            <p:nvPr/>
          </p:nvSpPr>
          <p:spPr>
            <a:xfrm>
              <a:off x="30188194" y="27977088"/>
              <a:ext cx="12177415" cy="1161863"/>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References</a:t>
              </a:r>
            </a:p>
          </p:txBody>
        </p:sp>
        <p:sp>
          <p:nvSpPr>
            <p:cNvPr id="19" name="TextBox 18"/>
            <p:cNvSpPr txBox="1"/>
            <p:nvPr/>
          </p:nvSpPr>
          <p:spPr>
            <a:xfrm>
              <a:off x="30188194" y="29138951"/>
              <a:ext cx="12177415" cy="3880616"/>
            </a:xfrm>
            <a:prstGeom prst="rect">
              <a:avLst/>
            </a:prstGeom>
            <a:solidFill>
              <a:schemeClr val="bg1"/>
            </a:solidFill>
            <a:scene3d>
              <a:camera prst="orthographicFront"/>
              <a:lightRig rig="threePt" dir="t"/>
            </a:scene3d>
            <a:sp3d>
              <a:bevelT w="317500" prst="coolSlant"/>
            </a:sp3d>
          </p:spPr>
          <p:txBody>
            <a:bodyPr wrap="square" rtlCol="0">
              <a:spAutoFit/>
            </a:bodyPr>
            <a:lstStyle/>
            <a:p>
              <a:r>
                <a:rPr lang="en-US" sz="2800" dirty="0"/>
                <a:t>[1.] Anil K., Jain. “Artificial Neural Networks: A Tutorial</a:t>
              </a:r>
              <a:r>
                <a:rPr lang="en-US" sz="2800" dirty="0" smtClean="0"/>
                <a:t>”. Proc. </a:t>
              </a:r>
              <a:r>
                <a:rPr lang="en-US" sz="2800" dirty="0"/>
                <a:t>IEEE,          </a:t>
              </a:r>
            </a:p>
            <a:p>
              <a:r>
                <a:rPr lang="en-US" sz="2800" dirty="0"/>
                <a:t>       March 1996</a:t>
              </a:r>
            </a:p>
            <a:p>
              <a:r>
                <a:rPr lang="en-US" sz="2800" dirty="0"/>
                <a:t>[2.]Tanner, </a:t>
              </a:r>
              <a:r>
                <a:rPr lang="en-US" sz="2800" dirty="0" err="1"/>
                <a:t>Tuhran</a:t>
              </a:r>
              <a:r>
                <a:rPr lang="en-US" sz="2800" dirty="0"/>
                <a:t>. “Neural Networks and Computation”. Rock  </a:t>
              </a:r>
            </a:p>
            <a:p>
              <a:r>
                <a:rPr lang="en-US" sz="2800" dirty="0"/>
                <a:t>      Solid Images, 1995</a:t>
              </a:r>
            </a:p>
            <a:p>
              <a:r>
                <a:rPr lang="en-US" sz="2800" dirty="0"/>
                <a:t>[3.]</a:t>
              </a:r>
              <a:r>
                <a:rPr lang="en-US" sz="2800" dirty="0" err="1"/>
                <a:t>LeCun</a:t>
              </a:r>
              <a:r>
                <a:rPr lang="en-US" sz="2800" dirty="0"/>
                <a:t>, </a:t>
              </a:r>
              <a:r>
                <a:rPr lang="en-US" sz="2800" dirty="0" err="1"/>
                <a:t>Bottou</a:t>
              </a:r>
              <a:r>
                <a:rPr lang="en-US" sz="2800" dirty="0"/>
                <a:t>, Orr. “Efficient </a:t>
              </a:r>
              <a:r>
                <a:rPr lang="en-US" sz="2800" dirty="0" err="1" smtClean="0"/>
                <a:t>Backprop</a:t>
              </a:r>
              <a:r>
                <a:rPr lang="en-US" sz="2800" dirty="0" smtClean="0"/>
                <a:t>”. </a:t>
              </a:r>
              <a:r>
                <a:rPr lang="en-US" sz="2800" dirty="0"/>
                <a:t>Springer, 1998</a:t>
              </a:r>
            </a:p>
            <a:p>
              <a:r>
                <a:rPr lang="en-US" sz="2800" dirty="0"/>
                <a:t>[4.]</a:t>
              </a:r>
              <a:r>
                <a:rPr lang="en-US" sz="2800" dirty="0" err="1"/>
                <a:t>LeCun</a:t>
              </a:r>
              <a:r>
                <a:rPr lang="en-US" sz="2800" dirty="0"/>
                <a:t>, </a:t>
              </a:r>
              <a:r>
                <a:rPr lang="en-US" sz="2800" dirty="0" err="1"/>
                <a:t>Bottou</a:t>
              </a:r>
              <a:r>
                <a:rPr lang="en-US" sz="2800" dirty="0"/>
                <a:t>, Bengio. “Gradient-Based Descent Applied to </a:t>
              </a:r>
            </a:p>
            <a:p>
              <a:r>
                <a:rPr lang="en-US" sz="2800" dirty="0"/>
                <a:t>      Document Recognition”  </a:t>
              </a:r>
              <a:r>
                <a:rPr lang="en-US" sz="2800" dirty="0" smtClean="0"/>
                <a:t>Proc. IEEE</a:t>
              </a:r>
              <a:r>
                <a:rPr lang="en-US" sz="2800" dirty="0"/>
                <a:t>, Nov. 1998</a:t>
              </a:r>
            </a:p>
            <a:p>
              <a:r>
                <a:rPr lang="en-US" sz="2800" dirty="0"/>
                <a:t>[5</a:t>
              </a:r>
              <a:r>
                <a:rPr lang="en-US" sz="2800" dirty="0" smtClean="0"/>
                <a:t>.]UCI website, </a:t>
              </a:r>
              <a:r>
                <a:rPr lang="en-US" sz="2800" dirty="0"/>
                <a:t>http://archive.ics.uci.edu/ml/datasets/Iris</a:t>
              </a:r>
              <a:endParaRPr lang="en-US" sz="2800" dirty="0" smtClean="0"/>
            </a:p>
            <a:p>
              <a:r>
                <a:rPr lang="en-US" sz="2800" dirty="0" smtClean="0"/>
                <a:t>[</a:t>
              </a:r>
              <a:r>
                <a:rPr lang="en-US" sz="2800" dirty="0"/>
                <a:t>6.] Makin. "Backpropagation." Unpublished notes, 2006.</a:t>
              </a:r>
            </a:p>
          </p:txBody>
        </p:sp>
      </p:grpSp>
      <p:grpSp>
        <p:nvGrpSpPr>
          <p:cNvPr id="69" name="Group 68"/>
          <p:cNvGrpSpPr/>
          <p:nvPr/>
        </p:nvGrpSpPr>
        <p:grpSpPr>
          <a:xfrm>
            <a:off x="27738103" y="12101716"/>
            <a:ext cx="11524977" cy="5290355"/>
            <a:chOff x="30101982" y="8291562"/>
            <a:chExt cx="13372642" cy="5854454"/>
          </a:xfrm>
        </p:grpSpPr>
        <p:pic>
          <p:nvPicPr>
            <p:cNvPr id="4" name="Picture 3"/>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0101982" y="8309720"/>
              <a:ext cx="13372642" cy="5836296"/>
            </a:xfrm>
            <a:prstGeom prst="rect">
              <a:avLst/>
            </a:prstGeom>
          </p:spPr>
        </p:pic>
        <p:sp>
          <p:nvSpPr>
            <p:cNvPr id="65" name="TextBox 64"/>
            <p:cNvSpPr txBox="1"/>
            <p:nvPr/>
          </p:nvSpPr>
          <p:spPr>
            <a:xfrm>
              <a:off x="32390073" y="8291562"/>
              <a:ext cx="8400210" cy="647128"/>
            </a:xfrm>
            <a:prstGeom prst="rect">
              <a:avLst/>
            </a:prstGeom>
            <a:noFill/>
          </p:spPr>
          <p:txBody>
            <a:bodyPr wrap="square" rtlCol="0">
              <a:spAutoFit/>
            </a:bodyPr>
            <a:lstStyle/>
            <a:p>
              <a:r>
                <a:rPr lang="en-US" sz="2800" dirty="0"/>
                <a:t>Visual of convolutional neural </a:t>
              </a:r>
              <a:r>
                <a:rPr lang="en-US" sz="2800" dirty="0" smtClean="0"/>
                <a:t>network (below</a:t>
              </a:r>
              <a:r>
                <a:rPr lang="en-US" sz="3200" dirty="0" smtClean="0"/>
                <a:t>).</a:t>
              </a:r>
              <a:endParaRPr lang="en-US" sz="3200" dirty="0"/>
            </a:p>
          </p:txBody>
        </p:sp>
      </p:grpSp>
      <p:grpSp>
        <p:nvGrpSpPr>
          <p:cNvPr id="68" name="Group 67"/>
          <p:cNvGrpSpPr/>
          <p:nvPr/>
        </p:nvGrpSpPr>
        <p:grpSpPr>
          <a:xfrm>
            <a:off x="27650201" y="22827505"/>
            <a:ext cx="11612880" cy="3456367"/>
            <a:chOff x="30068211" y="20523329"/>
            <a:chExt cx="12973903" cy="3239848"/>
          </a:xfrm>
        </p:grpSpPr>
        <p:grpSp>
          <p:nvGrpSpPr>
            <p:cNvPr id="38" name="Group 37"/>
            <p:cNvGrpSpPr/>
            <p:nvPr/>
          </p:nvGrpSpPr>
          <p:grpSpPr>
            <a:xfrm>
              <a:off x="30068211" y="20523329"/>
              <a:ext cx="12973903" cy="3239848"/>
              <a:chOff x="30209050" y="5218374"/>
              <a:chExt cx="13415047" cy="3239848"/>
            </a:xfrm>
          </p:grpSpPr>
          <p:sp>
            <p:nvSpPr>
              <p:cNvPr id="21" name="TextBox 20"/>
              <p:cNvSpPr txBox="1"/>
              <p:nvPr/>
            </p:nvSpPr>
            <p:spPr>
              <a:xfrm>
                <a:off x="30209050" y="6294500"/>
                <a:ext cx="13415047" cy="2163722"/>
              </a:xfrm>
              <a:prstGeom prst="rect">
                <a:avLst/>
              </a:prstGeom>
              <a:solidFill>
                <a:schemeClr val="bg1"/>
              </a:solidFill>
              <a:scene3d>
                <a:camera prst="orthographicFront"/>
                <a:lightRig rig="threePt" dir="t"/>
              </a:scene3d>
              <a:sp3d>
                <a:bevelT w="254000" prst="coolSlant"/>
              </a:sp3d>
            </p:spPr>
            <p:txBody>
              <a:bodyPr wrap="square" rtlCol="0">
                <a:spAutoFit/>
              </a:bodyPr>
              <a:lstStyle/>
              <a:p>
                <a:r>
                  <a:rPr lang="en-US" sz="3600" dirty="0"/>
                  <a:t>A special thanks to:</a:t>
                </a:r>
              </a:p>
              <a:p>
                <a:pPr marL="571500" indent="-571500">
                  <a:buFont typeface="Arial" panose="020B0604020202020204" pitchFamily="34" charset="0"/>
                  <a:buChar char="•"/>
                </a:pPr>
                <a:r>
                  <a:rPr lang="en-US" sz="3600" dirty="0"/>
                  <a:t>National Science </a:t>
                </a:r>
                <a:r>
                  <a:rPr lang="en-US" sz="3600" dirty="0" smtClean="0"/>
                  <a:t>Foundation</a:t>
                </a:r>
              </a:p>
              <a:p>
                <a:r>
                  <a:rPr lang="en-US" sz="3600" dirty="0" smtClean="0"/>
                  <a:t>     (</a:t>
                </a:r>
                <a:r>
                  <a:rPr lang="en-US" sz="3600" dirty="0"/>
                  <a:t>through </a:t>
                </a:r>
                <a:r>
                  <a:rPr lang="en-US" sz="3600" dirty="0" smtClean="0"/>
                  <a:t>CAREER IIS-1253549)</a:t>
                </a:r>
              </a:p>
              <a:p>
                <a:pPr marL="571500" indent="-571500">
                  <a:buFont typeface="Arial" panose="020B0604020202020204" pitchFamily="34" charset="0"/>
                  <a:buChar char="•"/>
                </a:pPr>
                <a:r>
                  <a:rPr lang="en-US" sz="3600" dirty="0" smtClean="0"/>
                  <a:t>Dr</a:t>
                </a:r>
                <a:r>
                  <a:rPr lang="en-US" sz="3600" dirty="0"/>
                  <a:t>. </a:t>
                </a:r>
                <a:r>
                  <a:rPr lang="en-US" sz="3600" dirty="0" err="1"/>
                  <a:t>Lamara</a:t>
                </a:r>
                <a:r>
                  <a:rPr lang="en-US" sz="3600" dirty="0"/>
                  <a:t> Warren</a:t>
                </a:r>
              </a:p>
            </p:txBody>
          </p:sp>
          <p:sp>
            <p:nvSpPr>
              <p:cNvPr id="20" name="TextBox 19"/>
              <p:cNvSpPr txBox="1"/>
              <p:nvPr/>
            </p:nvSpPr>
            <p:spPr>
              <a:xfrm>
                <a:off x="30209050" y="5218374"/>
                <a:ext cx="13415047" cy="1114254"/>
              </a:xfrm>
              <a:prstGeom prst="rect">
                <a:avLst/>
              </a:prstGeom>
              <a:solidFill>
                <a:srgbClr val="00B0F0"/>
              </a:solidFill>
              <a:scene3d>
                <a:camera prst="orthographicFront"/>
                <a:lightRig rig="threePt" dir="t"/>
              </a:scene3d>
              <a:sp3d>
                <a:bevelT w="254000" prst="coolSlant"/>
              </a:sp3d>
            </p:spPr>
            <p:txBody>
              <a:bodyPr wrap="square" rtlCol="0">
                <a:spAutoFit/>
              </a:bodyPr>
              <a:lstStyle/>
              <a:p>
                <a:pPr algn="ctr"/>
                <a:r>
                  <a:rPr lang="en-US" sz="7200" dirty="0"/>
                  <a:t>Acknowledgements</a:t>
                </a:r>
              </a:p>
            </p:txBody>
          </p:sp>
        </p:grpSp>
        <p:sp>
          <p:nvSpPr>
            <p:cNvPr id="67" name="TextBox 66"/>
            <p:cNvSpPr txBox="1"/>
            <p:nvPr/>
          </p:nvSpPr>
          <p:spPr>
            <a:xfrm>
              <a:off x="37860513" y="22118749"/>
              <a:ext cx="5181600" cy="1125136"/>
            </a:xfrm>
            <a:prstGeom prst="rect">
              <a:avLst/>
            </a:prstGeom>
            <a:noFill/>
            <a:scene3d>
              <a:camera prst="orthographicFront"/>
              <a:lightRig rig="threePt" dir="t"/>
            </a:scene3d>
            <a:sp3d>
              <a:bevelT w="254000" prst="coolSlant"/>
            </a:sp3d>
          </p:spPr>
          <p:txBody>
            <a:bodyPr wrap="square" rtlCol="0">
              <a:spAutoFit/>
            </a:bodyPr>
            <a:lstStyle/>
            <a:p>
              <a:pPr marL="571500" indent="-571500">
                <a:buFont typeface="Arial" panose="020B0604020202020204" pitchFamily="34" charset="0"/>
                <a:buChar char="•"/>
              </a:pPr>
              <a:r>
                <a:rPr lang="en-US" sz="3600" dirty="0"/>
                <a:t>Dr. David Crandall</a:t>
              </a:r>
            </a:p>
            <a:p>
              <a:pPr marL="571500" indent="-571500">
                <a:buFont typeface="Arial" panose="020B0604020202020204" pitchFamily="34" charset="0"/>
                <a:buChar char="•"/>
              </a:pPr>
              <a:r>
                <a:rPr lang="en-US" sz="3600" dirty="0"/>
                <a:t>Stefan Lee</a:t>
              </a:r>
            </a:p>
          </p:txBody>
        </p:sp>
      </p:grpSp>
      <p:grpSp>
        <p:nvGrpSpPr>
          <p:cNvPr id="76" name="Group 75"/>
          <p:cNvGrpSpPr/>
          <p:nvPr/>
        </p:nvGrpSpPr>
        <p:grpSpPr>
          <a:xfrm>
            <a:off x="27584335" y="4997527"/>
            <a:ext cx="11646867" cy="6672582"/>
            <a:chOff x="30242595" y="4648550"/>
            <a:chExt cx="13380511" cy="7009005"/>
          </a:xfrm>
        </p:grpSpPr>
        <p:grpSp>
          <p:nvGrpSpPr>
            <p:cNvPr id="43" name="Group 42"/>
            <p:cNvGrpSpPr/>
            <p:nvPr/>
          </p:nvGrpSpPr>
          <p:grpSpPr>
            <a:xfrm>
              <a:off x="30281641" y="4648550"/>
              <a:ext cx="13341465" cy="7009005"/>
              <a:chOff x="30241446" y="4865507"/>
              <a:chExt cx="13756189" cy="7009005"/>
            </a:xfrm>
          </p:grpSpPr>
          <p:sp>
            <p:nvSpPr>
              <p:cNvPr id="44" name="TextBox 43"/>
              <p:cNvSpPr txBox="1"/>
              <p:nvPr/>
            </p:nvSpPr>
            <p:spPr>
              <a:xfrm>
                <a:off x="30241446" y="4865507"/>
                <a:ext cx="13756189" cy="1248654"/>
              </a:xfrm>
              <a:prstGeom prst="rect">
                <a:avLst/>
              </a:prstGeom>
              <a:solidFill>
                <a:srgbClr val="00B0F0"/>
              </a:solidFill>
              <a:scene3d>
                <a:camera prst="orthographicFront"/>
                <a:lightRig rig="threePt" dir="t"/>
              </a:scene3d>
              <a:sp3d>
                <a:bevelT w="317500" prst="coolSlant"/>
              </a:sp3d>
            </p:spPr>
            <p:txBody>
              <a:bodyPr wrap="square" rtlCol="0">
                <a:spAutoFit/>
              </a:bodyPr>
              <a:lstStyle/>
              <a:p>
                <a:pPr algn="ctr"/>
                <a:r>
                  <a:rPr lang="en-US" sz="7200" dirty="0"/>
                  <a:t>Data &amp; Results (continued)</a:t>
                </a:r>
              </a:p>
            </p:txBody>
          </p:sp>
          <p:sp>
            <p:nvSpPr>
              <p:cNvPr id="45" name="TextBox 44"/>
              <p:cNvSpPr txBox="1"/>
              <p:nvPr/>
            </p:nvSpPr>
            <p:spPr>
              <a:xfrm>
                <a:off x="30241446" y="6088313"/>
                <a:ext cx="13756189" cy="5786199"/>
              </a:xfrm>
              <a:prstGeom prst="rect">
                <a:avLst/>
              </a:prstGeom>
              <a:solidFill>
                <a:schemeClr val="bg1"/>
              </a:solidFill>
              <a:scene3d>
                <a:camera prst="orthographicFront"/>
                <a:lightRig rig="threePt" dir="t"/>
              </a:scene3d>
              <a:sp3d>
                <a:bevelT w="158750" h="38100" prst="coolSlant"/>
              </a:sp3d>
            </p:spPr>
            <p:txBody>
              <a:bodyPr wrap="square" rtlCol="0">
                <a:spAutoFit/>
              </a:bodyPr>
              <a:lstStyle/>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p:txBody>
          </p:sp>
        </p:grpSp>
        <p:sp>
          <p:nvSpPr>
            <p:cNvPr id="70" name="TextBox 69"/>
            <p:cNvSpPr txBox="1"/>
            <p:nvPr/>
          </p:nvSpPr>
          <p:spPr>
            <a:xfrm>
              <a:off x="30242595" y="10597002"/>
              <a:ext cx="13341465" cy="1002212"/>
            </a:xfrm>
            <a:prstGeom prst="rect">
              <a:avLst/>
            </a:prstGeom>
            <a:noFill/>
          </p:spPr>
          <p:txBody>
            <a:bodyPr wrap="square" rtlCol="0">
              <a:spAutoFit/>
            </a:bodyPr>
            <a:lstStyle/>
            <a:p>
              <a:r>
                <a:rPr lang="en-US" sz="2800" dirty="0"/>
                <a:t>Confusion matrix and percentage correct for each </a:t>
              </a:r>
              <a:r>
                <a:rPr lang="en-US" sz="2800" dirty="0" smtClean="0"/>
                <a:t>digit </a:t>
              </a:r>
              <a:r>
                <a:rPr lang="en-US" sz="2800" dirty="0"/>
                <a:t>in 500, </a:t>
              </a:r>
              <a:r>
                <a:rPr lang="en-US" sz="2800" dirty="0" smtClean="0"/>
                <a:t>150 </a:t>
              </a:r>
              <a:r>
                <a:rPr lang="en-US" sz="2800" dirty="0" smtClean="0"/>
                <a:t>(</a:t>
              </a:r>
              <a:r>
                <a:rPr lang="en-US" sz="2800" dirty="0" smtClean="0"/>
                <a:t>right</a:t>
              </a:r>
              <a:r>
                <a:rPr lang="en-US" sz="2800" dirty="0" smtClean="0"/>
                <a:t>, </a:t>
              </a:r>
              <a:r>
                <a:rPr lang="en-US" sz="2800" dirty="0"/>
                <a:t>total correct: </a:t>
              </a:r>
              <a:r>
                <a:rPr lang="en-US" sz="2800" dirty="0" smtClean="0"/>
                <a:t>84.66%) </a:t>
              </a:r>
              <a:r>
                <a:rPr lang="en-US" sz="2800" dirty="0"/>
                <a:t>and 300, </a:t>
              </a:r>
              <a:r>
                <a:rPr lang="en-US" sz="2800" dirty="0" smtClean="0"/>
                <a:t>100 </a:t>
              </a:r>
              <a:r>
                <a:rPr lang="en-US" sz="2800" dirty="0" smtClean="0"/>
                <a:t>(</a:t>
              </a:r>
              <a:r>
                <a:rPr lang="en-US" sz="2800" dirty="0" smtClean="0"/>
                <a:t>left</a:t>
              </a:r>
              <a:r>
                <a:rPr lang="en-US" sz="2800" dirty="0" smtClean="0"/>
                <a:t>, </a:t>
              </a:r>
              <a:r>
                <a:rPr lang="en-US" sz="2800" dirty="0"/>
                <a:t>total correct: </a:t>
              </a:r>
              <a:r>
                <a:rPr lang="en-US" sz="2800" dirty="0" smtClean="0"/>
                <a:t>87.99%) </a:t>
              </a:r>
              <a:r>
                <a:rPr lang="en-US" sz="2800" dirty="0" smtClean="0"/>
                <a:t>networks.</a:t>
              </a:r>
              <a:endParaRPr lang="en-US" sz="2800" dirty="0"/>
            </a:p>
          </p:txBody>
        </p:sp>
      </p:grpSp>
      <p:pic>
        <p:nvPicPr>
          <p:cNvPr id="49" name="Picture 48"/>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130750" y="1650783"/>
            <a:ext cx="2743200" cy="2407240"/>
          </a:xfrm>
          <a:prstGeom prst="rect">
            <a:avLst/>
          </a:prstGeom>
        </p:spPr>
      </p:pic>
      <p:pic>
        <p:nvPicPr>
          <p:cNvPr id="8" name="Picture 7"/>
          <p:cNvPicPr>
            <a:picLocks noChangeAspect="1"/>
          </p:cNvPicPr>
          <p:nvPr/>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3102299" y="1027209"/>
            <a:ext cx="6160781" cy="3657600"/>
          </a:xfrm>
          <a:prstGeom prst="rect">
            <a:avLst/>
          </a:prstGeom>
          <a:noFill/>
          <a:ln>
            <a:noFill/>
          </a:ln>
        </p:spPr>
      </p:pic>
      <p:sp>
        <p:nvSpPr>
          <p:cNvPr id="71" name="TextBox 70"/>
          <p:cNvSpPr txBox="1"/>
          <p:nvPr/>
        </p:nvSpPr>
        <p:spPr>
          <a:xfrm>
            <a:off x="27683005" y="8966126"/>
            <a:ext cx="219845" cy="1692771"/>
          </a:xfrm>
          <a:prstGeom prst="rect">
            <a:avLst/>
          </a:prstGeom>
          <a:noFill/>
        </p:spPr>
        <p:txBody>
          <a:bodyPr wrap="square" rtlCol="0">
            <a:spAutoFit/>
          </a:bodyPr>
          <a:lstStyle/>
          <a:p>
            <a:r>
              <a:rPr lang="en-US" sz="800" dirty="0" smtClean="0"/>
              <a:t>Actual </a:t>
            </a:r>
          </a:p>
          <a:p>
            <a:r>
              <a:rPr lang="en-US" sz="800" dirty="0"/>
              <a:t> </a:t>
            </a:r>
            <a:r>
              <a:rPr lang="en-US" sz="800" dirty="0" smtClean="0"/>
              <a:t>Labels</a:t>
            </a:r>
            <a:endParaRPr lang="en-US" sz="800" dirty="0"/>
          </a:p>
        </p:txBody>
      </p:sp>
      <p:sp>
        <p:nvSpPr>
          <p:cNvPr id="79" name="TextBox 78"/>
          <p:cNvSpPr txBox="1"/>
          <p:nvPr/>
        </p:nvSpPr>
        <p:spPr>
          <a:xfrm>
            <a:off x="29953755" y="8580754"/>
            <a:ext cx="1135573" cy="246221"/>
          </a:xfrm>
          <a:prstGeom prst="rect">
            <a:avLst/>
          </a:prstGeom>
          <a:noFill/>
        </p:spPr>
        <p:txBody>
          <a:bodyPr wrap="square" rtlCol="0">
            <a:spAutoFit/>
          </a:bodyPr>
          <a:lstStyle/>
          <a:p>
            <a:r>
              <a:rPr lang="en-US" sz="1000" dirty="0" smtClean="0"/>
              <a:t>Predicted Labels</a:t>
            </a:r>
            <a:endParaRPr lang="en-US" sz="1000" dirty="0"/>
          </a:p>
        </p:txBody>
      </p:sp>
      <p:sp>
        <p:nvSpPr>
          <p:cNvPr id="80" name="TextBox 79"/>
          <p:cNvSpPr txBox="1"/>
          <p:nvPr/>
        </p:nvSpPr>
        <p:spPr>
          <a:xfrm>
            <a:off x="35614902" y="6497340"/>
            <a:ext cx="1135573" cy="246221"/>
          </a:xfrm>
          <a:prstGeom prst="rect">
            <a:avLst/>
          </a:prstGeom>
          <a:noFill/>
        </p:spPr>
        <p:txBody>
          <a:bodyPr wrap="square" rtlCol="0">
            <a:spAutoFit/>
          </a:bodyPr>
          <a:lstStyle/>
          <a:p>
            <a:r>
              <a:rPr lang="en-US" sz="1000" dirty="0" smtClean="0"/>
              <a:t>Predicted  Labels</a:t>
            </a:r>
            <a:endParaRPr lang="en-US" sz="1000" dirty="0"/>
          </a:p>
        </p:txBody>
      </p:sp>
      <p:sp>
        <p:nvSpPr>
          <p:cNvPr id="81" name="TextBox 80"/>
          <p:cNvSpPr txBox="1"/>
          <p:nvPr/>
        </p:nvSpPr>
        <p:spPr>
          <a:xfrm>
            <a:off x="33424762" y="6881130"/>
            <a:ext cx="219845" cy="1692771"/>
          </a:xfrm>
          <a:prstGeom prst="rect">
            <a:avLst/>
          </a:prstGeom>
          <a:noFill/>
        </p:spPr>
        <p:txBody>
          <a:bodyPr wrap="square" rtlCol="0">
            <a:spAutoFit/>
          </a:bodyPr>
          <a:lstStyle/>
          <a:p>
            <a:r>
              <a:rPr lang="en-US" sz="800" dirty="0" smtClean="0"/>
              <a:t>Actual </a:t>
            </a:r>
          </a:p>
          <a:p>
            <a:r>
              <a:rPr lang="en-US" sz="800" dirty="0"/>
              <a:t> </a:t>
            </a:r>
            <a:r>
              <a:rPr lang="en-US" sz="800" dirty="0" smtClean="0"/>
              <a:t>Labels</a:t>
            </a:r>
            <a:endParaRPr lang="en-US" sz="800" dirty="0"/>
          </a:p>
        </p:txBody>
      </p:sp>
      <p:sp>
        <p:nvSpPr>
          <p:cNvPr id="82" name="TextBox 81"/>
          <p:cNvSpPr txBox="1"/>
          <p:nvPr/>
        </p:nvSpPr>
        <p:spPr>
          <a:xfrm>
            <a:off x="29594168" y="8274657"/>
            <a:ext cx="1854749" cy="24622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000" dirty="0" smtClean="0"/>
              <a:t>Actual VS. Predicted Digit Labels</a:t>
            </a:r>
            <a:endParaRPr lang="en-US" sz="1000" dirty="0"/>
          </a:p>
        </p:txBody>
      </p:sp>
      <p:sp>
        <p:nvSpPr>
          <p:cNvPr id="84" name="TextBox 83"/>
          <p:cNvSpPr txBox="1"/>
          <p:nvPr/>
        </p:nvSpPr>
        <p:spPr>
          <a:xfrm>
            <a:off x="35255313" y="6204062"/>
            <a:ext cx="1854749" cy="24622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sz="1000" dirty="0" smtClean="0"/>
              <a:t>Actual VS. Predicted Digit Labels</a:t>
            </a:r>
            <a:endParaRPr lang="en-US" sz="1000" dirty="0"/>
          </a:p>
        </p:txBody>
      </p:sp>
      <p:pic>
        <p:nvPicPr>
          <p:cNvPr id="77" name="Picture 76"/>
          <p:cNvPicPr>
            <a:picLocks noChangeAspect="1"/>
          </p:cNvPicPr>
          <p:nvPr/>
        </p:nvPicPr>
        <p:blipFill>
          <a:blip r:embed="rId18"/>
          <a:stretch>
            <a:fillRect/>
          </a:stretch>
        </p:blipFill>
        <p:spPr>
          <a:xfrm>
            <a:off x="27902850" y="8765279"/>
            <a:ext cx="5593817" cy="1974288"/>
          </a:xfrm>
          <a:prstGeom prst="rect">
            <a:avLst/>
          </a:prstGeom>
        </p:spPr>
      </p:pic>
      <p:pic>
        <p:nvPicPr>
          <p:cNvPr id="85" name="Picture 84"/>
          <p:cNvPicPr>
            <a:picLocks noChangeAspect="1"/>
          </p:cNvPicPr>
          <p:nvPr/>
        </p:nvPicPr>
        <p:blipFill>
          <a:blip r:embed="rId19"/>
          <a:stretch>
            <a:fillRect/>
          </a:stretch>
        </p:blipFill>
        <p:spPr>
          <a:xfrm>
            <a:off x="28936651" y="6214032"/>
            <a:ext cx="2599260" cy="2022902"/>
          </a:xfrm>
          <a:prstGeom prst="rect">
            <a:avLst/>
          </a:prstGeom>
        </p:spPr>
      </p:pic>
      <p:pic>
        <p:nvPicPr>
          <p:cNvPr id="86" name="Picture 85"/>
          <p:cNvPicPr>
            <a:picLocks noChangeAspect="1"/>
          </p:cNvPicPr>
          <p:nvPr/>
        </p:nvPicPr>
        <p:blipFill>
          <a:blip r:embed="rId20"/>
          <a:stretch>
            <a:fillRect/>
          </a:stretch>
        </p:blipFill>
        <p:spPr>
          <a:xfrm>
            <a:off x="33678594" y="6769191"/>
            <a:ext cx="5178494" cy="1827704"/>
          </a:xfrm>
          <a:prstGeom prst="rect">
            <a:avLst/>
          </a:prstGeom>
        </p:spPr>
      </p:pic>
      <p:pic>
        <p:nvPicPr>
          <p:cNvPr id="87" name="Picture 86"/>
          <p:cNvPicPr>
            <a:picLocks noChangeAspect="1"/>
          </p:cNvPicPr>
          <p:nvPr/>
        </p:nvPicPr>
        <p:blipFill>
          <a:blip r:embed="rId21"/>
          <a:stretch>
            <a:fillRect/>
          </a:stretch>
        </p:blipFill>
        <p:spPr>
          <a:xfrm>
            <a:off x="35137619" y="8660113"/>
            <a:ext cx="2622682" cy="1998784"/>
          </a:xfrm>
          <a:prstGeom prst="rect">
            <a:avLst/>
          </a:prstGeom>
        </p:spPr>
      </p:pic>
    </p:spTree>
    <p:extLst>
      <p:ext uri="{BB962C8B-B14F-4D97-AF65-F5344CB8AC3E}">
        <p14:creationId xmlns:p14="http://schemas.microsoft.com/office/powerpoint/2010/main" val="263521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6295</TotalTime>
  <Words>580</Words>
  <Application>Microsoft Office PowerPoint</Application>
  <PresentationFormat>Custom</PresentationFormat>
  <Paragraphs>126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OMG! My Computer has a Brain!: Artificial Neural Networks (ANNs) Demetris Coleman1, Stefan Lee2, David Crandall2 1Auburn University  2Indiana University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dc:creator>
  <cp:lastModifiedBy>DC</cp:lastModifiedBy>
  <cp:revision>149</cp:revision>
  <dcterms:created xsi:type="dcterms:W3CDTF">2015-07-09T13:41:07Z</dcterms:created>
  <dcterms:modified xsi:type="dcterms:W3CDTF">2015-07-23T14:18:09Z</dcterms:modified>
</cp:coreProperties>
</file>