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3" r:id="rId1"/>
  </p:sldMasterIdLst>
  <p:sldIdLst>
    <p:sldId id="256" r:id="rId2"/>
    <p:sldId id="270" r:id="rId3"/>
    <p:sldId id="257" r:id="rId4"/>
    <p:sldId id="258" r:id="rId5"/>
    <p:sldId id="260" r:id="rId6"/>
    <p:sldId id="259" r:id="rId7"/>
    <p:sldId id="267" r:id="rId8"/>
    <p:sldId id="261" r:id="rId9"/>
    <p:sldId id="262" r:id="rId10"/>
    <p:sldId id="268" r:id="rId11"/>
    <p:sldId id="269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F3C92B99-D47C-AB43-A7C6-AE28B5DE25F2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F8A545C-B72D-4E41-BB0C-AFD2090310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aaa.nih.gov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	BINGE DRINKING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341" y="4997933"/>
            <a:ext cx="7808976" cy="1280807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Demetris</a:t>
            </a:r>
            <a:r>
              <a:rPr lang="en-US" sz="2000" b="1" dirty="0" smtClean="0">
                <a:solidFill>
                  <a:schemeClr val="tx1"/>
                </a:solidFill>
              </a:rPr>
              <a:t> Coleman, Auburn University ‘17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	Maria Ramos, University of Puerto Rico ‘18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		Sydney Carr, University of Connecticut ‘18</a:t>
            </a:r>
            <a:r>
              <a:rPr lang="en-US" sz="2000" b="1" dirty="0" smtClean="0"/>
              <a:t>mos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889" y="2148501"/>
            <a:ext cx="7345864" cy="284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4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03" y="2351670"/>
            <a:ext cx="7076747" cy="39925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2052" name="Picture 4" descr="https://lh3.googleusercontent.com/lMCKaRhuTRSoSJtlkUqcoP2haj2W1uxzixQyhhXW-Q2si8QHJO02WKTd6dCaSO8VMbnXVr12oazJQgibDmEi-ncsd18SohQ0J97SEWu6ppQ-gIesNvgkGK36eQg6naybSDaJINx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41" y="1828800"/>
            <a:ext cx="8832401" cy="4870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5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002972"/>
            <a:ext cx="4448903" cy="3992563"/>
          </a:xfrm>
        </p:spPr>
        <p:txBody>
          <a:bodyPr/>
          <a:lstStyle/>
          <a:p>
            <a:r>
              <a:rPr lang="en-US" sz="1800" dirty="0" smtClean="0"/>
              <a:t>Key Assumptions</a:t>
            </a:r>
          </a:p>
          <a:p>
            <a:r>
              <a:rPr lang="en-US" sz="1800" dirty="0" smtClean="0"/>
              <a:t>Chi </a:t>
            </a:r>
            <a:r>
              <a:rPr lang="en-US" sz="1800" dirty="0"/>
              <a:t>Squared test</a:t>
            </a:r>
          </a:p>
          <a:p>
            <a:r>
              <a:rPr lang="en-US" sz="1800" dirty="0"/>
              <a:t>N= 2832</a:t>
            </a:r>
          </a:p>
          <a:p>
            <a:r>
              <a:rPr lang="en-US" sz="1800" dirty="0"/>
              <a:t>x-squared= </a:t>
            </a:r>
            <a:r>
              <a:rPr lang="en-US" sz="1800" dirty="0" smtClean="0"/>
              <a:t>0.33065</a:t>
            </a:r>
          </a:p>
          <a:p>
            <a:r>
              <a:rPr lang="en-US" sz="1800" dirty="0" smtClean="0"/>
              <a:t>Specific countries info not offered</a:t>
            </a:r>
            <a:endParaRPr lang="en-US" sz="1800" dirty="0"/>
          </a:p>
          <a:p>
            <a:r>
              <a:rPr lang="en-US" sz="1800" dirty="0"/>
              <a:t>p-value=.8476  </a:t>
            </a:r>
            <a:r>
              <a:rPr lang="en-US" sz="1800" b="1" dirty="0"/>
              <a:t>We reject the research hypothesis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Country of Origin</a:t>
            </a:r>
            <a:endParaRPr lang="en-US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3066" y="2417195"/>
            <a:ext cx="4125184" cy="278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25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Country of 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ttps://lh3.googleusercontent.com/WKAGGyNmSZRgsAJfBzJKYtuHYkfKLRgXAMbzYyELLGwKRd1unhCWol4TA6UGoKM0s6HYDHqZ6OC8YSF9IKmmd1D1lwh9UPpkWd_c4Ak7twv9tT0UyJMxQHc6e-saH93L0HOFmhj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2056439"/>
            <a:ext cx="8737600" cy="4801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3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Interpretation of the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 on average drink more than women</a:t>
            </a:r>
          </a:p>
          <a:p>
            <a:r>
              <a:rPr lang="en-US" dirty="0"/>
              <a:t>All </a:t>
            </a:r>
            <a:r>
              <a:rPr lang="en-US" dirty="0" smtClean="0"/>
              <a:t>racial/ethnic </a:t>
            </a:r>
            <a:r>
              <a:rPr lang="en-US" dirty="0"/>
              <a:t>drink </a:t>
            </a:r>
            <a:r>
              <a:rPr lang="en-US" dirty="0" smtClean="0"/>
              <a:t>roughly at </a:t>
            </a:r>
            <a:r>
              <a:rPr lang="en-US" dirty="0"/>
              <a:t>the same </a:t>
            </a:r>
            <a:r>
              <a:rPr lang="en-US" dirty="0" smtClean="0"/>
              <a:t>rate</a:t>
            </a:r>
            <a:endParaRPr lang="en-US" dirty="0"/>
          </a:p>
          <a:p>
            <a:r>
              <a:rPr lang="en-US" dirty="0"/>
              <a:t>Country of Origin has no significant effect</a:t>
            </a:r>
          </a:p>
          <a:p>
            <a:r>
              <a:rPr lang="en-US" dirty="0"/>
              <a:t>Disclaimers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4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 this study:</a:t>
            </a:r>
          </a:p>
          <a:p>
            <a:r>
              <a:rPr lang="en-US" b="1" dirty="0" smtClean="0"/>
              <a:t>Race and Country of Origin</a:t>
            </a:r>
            <a:r>
              <a:rPr lang="en-US" dirty="0" smtClean="0"/>
              <a:t>: The p-value is greater than the alpha value. Therefore, there </a:t>
            </a:r>
            <a:r>
              <a:rPr lang="en-US" b="1" dirty="0" smtClean="0"/>
              <a:t>is not </a:t>
            </a:r>
            <a:r>
              <a:rPr lang="en-US" dirty="0" smtClean="0"/>
              <a:t>enough information to conclude that race/country of origin are associated with binge drinking. </a:t>
            </a:r>
            <a:endParaRPr lang="en-US" dirty="0"/>
          </a:p>
          <a:p>
            <a:r>
              <a:rPr lang="en-US" b="1" dirty="0" smtClean="0">
                <a:solidFill>
                  <a:srgbClr val="000000"/>
                </a:solidFill>
              </a:rPr>
              <a:t>Gender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The p-value is less than the alpha value. Therefore, there </a:t>
            </a:r>
            <a:r>
              <a:rPr lang="en-US" b="1" dirty="0" smtClean="0">
                <a:solidFill>
                  <a:srgbClr val="000000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 enough information to conclude that gender is a factor associated with binge drinking.           </a:t>
            </a:r>
          </a:p>
        </p:txBody>
      </p:sp>
    </p:spTree>
    <p:extLst>
      <p:ext uri="{BB962C8B-B14F-4D97-AF65-F5344CB8AC3E}">
        <p14:creationId xmlns:p14="http://schemas.microsoft.com/office/powerpoint/2010/main" val="33092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Hypothesis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Data Analysis</a:t>
            </a:r>
          </a:p>
          <a:p>
            <a:r>
              <a:rPr lang="en-US" dirty="0" smtClean="0"/>
              <a:t>Interpretation of Findings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>
                <a:hlinkClick r:id="rId2"/>
              </a:rPr>
              <a:t>National Institute on Alcohol Abuse and Alcoholism</a:t>
            </a:r>
            <a:r>
              <a:rPr lang="en-US" dirty="0"/>
              <a:t> defines binge drinking as a pattern of drinking that brings a person’s blood alcohol concentration (BAC) to 0.08 grams percent or above.</a:t>
            </a:r>
          </a:p>
          <a:p>
            <a:r>
              <a:rPr lang="en-US" dirty="0"/>
              <a:t>1/6 Adults-4/month-8 drink</a:t>
            </a:r>
          </a:p>
          <a:p>
            <a:r>
              <a:rPr lang="en-US" dirty="0"/>
              <a:t>18–34, 70% by 26 and older</a:t>
            </a:r>
          </a:p>
          <a:p>
            <a:r>
              <a:rPr lang="en-US" dirty="0"/>
              <a:t>77% of $249 billion in 2010 from losses in productivity, health care, crime, and other expense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Between 1993 and 2001, the total number of binge-drinking episodes among US adults increased from approximately 1.2 billion to 1.5 billion (</a:t>
            </a:r>
            <a:r>
              <a:rPr lang="en-US" dirty="0" err="1"/>
              <a:t>Naimi</a:t>
            </a:r>
            <a:r>
              <a:rPr lang="en-US" dirty="0"/>
              <a:t>, Brewer, </a:t>
            </a:r>
            <a:r>
              <a:rPr lang="en-US" dirty="0" err="1"/>
              <a:t>Mokdad</a:t>
            </a:r>
            <a:r>
              <a:rPr lang="en-US" dirty="0"/>
              <a:t>, Denny, </a:t>
            </a:r>
            <a:r>
              <a:rPr lang="en-US" dirty="0" err="1"/>
              <a:t>Serdula</a:t>
            </a:r>
            <a:r>
              <a:rPr lang="en-US" dirty="0"/>
              <a:t>, &amp; Marks 2003)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b="1" dirty="0" smtClean="0"/>
              <a:t>Research Question</a:t>
            </a:r>
            <a:r>
              <a:rPr lang="en-US" dirty="0" smtClean="0"/>
              <a:t>: What factors are associated with binge drinking?</a:t>
            </a:r>
          </a:p>
          <a:p>
            <a:r>
              <a:rPr lang="en-US" b="1" dirty="0" smtClean="0"/>
              <a:t>Sub- question</a:t>
            </a:r>
            <a:r>
              <a:rPr lang="en-US" dirty="0" smtClean="0"/>
              <a:t>: Are </a:t>
            </a:r>
            <a:r>
              <a:rPr lang="en-US" u="sng" dirty="0" smtClean="0"/>
              <a:t>race</a:t>
            </a:r>
            <a:r>
              <a:rPr lang="en-US" dirty="0" smtClean="0"/>
              <a:t>, </a:t>
            </a:r>
            <a:r>
              <a:rPr lang="en-US" u="sng" dirty="0" smtClean="0"/>
              <a:t>gender</a:t>
            </a:r>
            <a:r>
              <a:rPr lang="en-US" dirty="0" smtClean="0"/>
              <a:t>, </a:t>
            </a:r>
            <a:r>
              <a:rPr lang="en-US" u="sng" dirty="0" smtClean="0"/>
              <a:t>and country of origin</a:t>
            </a:r>
            <a:r>
              <a:rPr lang="en-US" dirty="0" smtClean="0"/>
              <a:t> factors that can be related to binge drinking?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53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Hypothesis</a:t>
            </a:r>
            <a:r>
              <a:rPr lang="en-US" dirty="0"/>
              <a:t>: It can be argued that these </a:t>
            </a:r>
            <a:r>
              <a:rPr lang="en-US" dirty="0" smtClean="0"/>
              <a:t>three factors influence the rate at which binge drinking occurs among adults.</a:t>
            </a:r>
          </a:p>
          <a:p>
            <a:r>
              <a:rPr lang="en-US" b="1" dirty="0" smtClean="0"/>
              <a:t>Variables: </a:t>
            </a:r>
            <a:r>
              <a:rPr lang="en-US" dirty="0" smtClean="0"/>
              <a:t>Dependent &amp; Independents</a:t>
            </a:r>
          </a:p>
          <a:p>
            <a:r>
              <a:rPr lang="en-US" b="1" dirty="0" smtClean="0"/>
              <a:t>Methods: </a:t>
            </a:r>
            <a:r>
              <a:rPr lang="en-US" dirty="0" smtClean="0"/>
              <a:t>Chi square &amp; Mosaic plot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752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Variables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043902"/>
              </p:ext>
            </p:extLst>
          </p:nvPr>
        </p:nvGraphicFramePr>
        <p:xfrm>
          <a:off x="1968138" y="2055217"/>
          <a:ext cx="6583680" cy="3929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3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46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Dependent</a:t>
                      </a:r>
                      <a:r>
                        <a:rPr lang="es-PR" sz="1600" dirty="0" smtClean="0">
                          <a:effectLst/>
                        </a:rPr>
                        <a:t> </a:t>
                      </a:r>
                      <a:r>
                        <a:rPr lang="es-PR" sz="1600" dirty="0">
                          <a:effectLst/>
                        </a:rPr>
                        <a:t>Variable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>
                          <a:effectLst/>
                        </a:rPr>
                        <a:t>Key Variables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>
                          <a:effectLst/>
                        </a:rPr>
                        <a:t>Independent</a:t>
                      </a:r>
                      <a:r>
                        <a:rPr lang="es-PR" sz="1600" dirty="0">
                          <a:effectLst/>
                        </a:rPr>
                        <a:t> Variables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69">
                <a:tc rowSpan="9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>
                          <a:effectLst/>
                        </a:rPr>
                        <a:t>Binge</a:t>
                      </a:r>
                      <a:r>
                        <a:rPr lang="es-PR" sz="1600" dirty="0">
                          <a:effectLst/>
                        </a:rPr>
                        <a:t> </a:t>
                      </a:r>
                      <a:r>
                        <a:rPr lang="es-PR" sz="1600" dirty="0" err="1" smtClean="0">
                          <a:effectLst/>
                        </a:rPr>
                        <a:t>drinking</a:t>
                      </a:r>
                      <a:r>
                        <a:rPr lang="es-PR" sz="1600" dirty="0" smtClean="0">
                          <a:effectLst/>
                        </a:rPr>
                        <a:t> </a:t>
                      </a: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Race</a:t>
                      </a:r>
                      <a:endParaRPr lang="es-PR" sz="16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N=2889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R" sz="1600" dirty="0" smtClean="0">
                          <a:effectLst/>
                        </a:rPr>
                        <a:t>White          n=1296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</a:rPr>
                        <a:t>Latino          n=851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R" sz="1600" dirty="0" smtClean="0">
                          <a:effectLst/>
                        </a:rPr>
                        <a:t>Black            n=631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Other</a:t>
                      </a:r>
                      <a:r>
                        <a:rPr lang="es-PR" sz="1600" dirty="0" smtClean="0">
                          <a:effectLst/>
                        </a:rPr>
                        <a:t>           n=111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Gender</a:t>
                      </a:r>
                      <a:endParaRPr lang="es-PR" sz="16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N=2889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Female</a:t>
                      </a:r>
                      <a:r>
                        <a:rPr lang="es-PR" sz="1600" dirty="0" smtClean="0">
                          <a:effectLst/>
                        </a:rPr>
                        <a:t>        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Male</a:t>
                      </a:r>
                      <a:r>
                        <a:rPr lang="es-PR" sz="1600" dirty="0" smtClean="0">
                          <a:effectLst/>
                        </a:rPr>
                        <a:t>      </a:t>
                      </a:r>
                      <a:r>
                        <a:rPr lang="es-PR" sz="1600" baseline="0" dirty="0" smtClean="0">
                          <a:effectLst/>
                        </a:rPr>
                        <a:t> </a:t>
                      </a:r>
                      <a:r>
                        <a:rPr lang="es-PR" sz="1600" dirty="0" smtClean="0">
                          <a:effectLst/>
                        </a:rPr>
                        <a:t>     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>
                          <a:effectLst/>
                        </a:rPr>
                        <a:t>Country of </a:t>
                      </a:r>
                      <a:r>
                        <a:rPr lang="es-PR" sz="1600" dirty="0" err="1" smtClean="0">
                          <a:effectLst/>
                        </a:rPr>
                        <a:t>Origin</a:t>
                      </a:r>
                      <a:endParaRPr lang="es-PR" sz="16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smtClean="0">
                          <a:effectLst/>
                        </a:rPr>
                        <a:t>USA              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Hispanic</a:t>
                      </a:r>
                      <a:r>
                        <a:rPr lang="es-PR" sz="1600" dirty="0" smtClean="0">
                          <a:effectLst/>
                        </a:rPr>
                        <a:t>      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4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600" dirty="0" err="1" smtClean="0">
                          <a:effectLst/>
                        </a:rPr>
                        <a:t>Other</a:t>
                      </a:r>
                      <a:r>
                        <a:rPr lang="es-PR" sz="1600" dirty="0" smtClean="0">
                          <a:effectLst/>
                        </a:rPr>
                        <a:t>           n=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781503" y="6043761"/>
            <a:ext cx="7076747" cy="68797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All the variables were analyzed with the same method.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Race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Articles contradict each other. </a:t>
            </a:r>
          </a:p>
          <a:p>
            <a:r>
              <a:rPr lang="en-US" dirty="0" smtClean="0"/>
              <a:t>Latinos drink at similar rates as the white population.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Literature </a:t>
            </a:r>
            <a:r>
              <a:rPr lang="en-US" dirty="0"/>
              <a:t>shows that the black population drinks less. </a:t>
            </a:r>
            <a:endParaRPr lang="en-US" dirty="0" smtClean="0"/>
          </a:p>
          <a:p>
            <a:r>
              <a:rPr lang="en-US" dirty="0" smtClean="0"/>
              <a:t>P-value= 0.878 </a:t>
            </a:r>
            <a:r>
              <a:rPr lang="en-US" dirty="0"/>
              <a:t>&gt;</a:t>
            </a:r>
            <a:r>
              <a:rPr lang="en-US" dirty="0" smtClean="0"/>
              <a:t> 0.05 (alpha)</a:t>
            </a:r>
          </a:p>
          <a:p>
            <a:r>
              <a:rPr lang="en-US" dirty="0"/>
              <a:t>X-squared = 0.67951, </a:t>
            </a:r>
            <a:r>
              <a:rPr lang="en-US" dirty="0" smtClean="0"/>
              <a:t>  </a:t>
            </a:r>
            <a:r>
              <a:rPr lang="en-US" dirty="0" err="1" smtClean="0"/>
              <a:t>df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3</a:t>
            </a:r>
          </a:p>
          <a:p>
            <a:r>
              <a:rPr lang="en-US" dirty="0" smtClean="0"/>
              <a:t>We </a:t>
            </a:r>
            <a:r>
              <a:rPr lang="en-US" b="1" dirty="0" smtClean="0"/>
              <a:t>reject</a:t>
            </a:r>
            <a:r>
              <a:rPr lang="en-US" dirty="0" smtClean="0"/>
              <a:t> the alternative hypothesis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36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Race</a:t>
            </a:r>
            <a:endParaRPr lang="en-US" dirty="0"/>
          </a:p>
        </p:txBody>
      </p:sp>
      <p:pic>
        <p:nvPicPr>
          <p:cNvPr id="1028" name="Picture 4" descr="https://lh6.googleusercontent.com/mwLZdS2XAAxrNct9k3335Wt-J_tid4wpP-iFHbWlaQjRxa0sTSvUZT3v2OA2pq4NqIQXeslWrey-IbmRBGg8Qti0VCe3JwjNw94t3gIujQXYBoj40rkVzKTqLMcmG2dNA0zuh-p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59" y="1785257"/>
            <a:ext cx="8710091" cy="5072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56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Data Analysis: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The 1992 Longitudinal Alcohol Epidemiologic Survey </a:t>
            </a:r>
            <a:r>
              <a:rPr lang="en-US" dirty="0" smtClean="0"/>
              <a:t>shows that </a:t>
            </a:r>
            <a:r>
              <a:rPr lang="en-US" dirty="0"/>
              <a:t>m</a:t>
            </a:r>
            <a:r>
              <a:rPr lang="en-US" dirty="0" smtClean="0"/>
              <a:t>en </a:t>
            </a:r>
            <a:r>
              <a:rPr lang="en-US" dirty="0"/>
              <a:t>were three times more likely to have a diagnosis of alcohol abuse or dependence than were </a:t>
            </a:r>
            <a:r>
              <a:rPr lang="en-US" dirty="0" smtClean="0"/>
              <a:t>women (</a:t>
            </a:r>
            <a:r>
              <a:rPr lang="en-US" dirty="0"/>
              <a:t>Brady and </a:t>
            </a:r>
            <a:r>
              <a:rPr lang="en-US" dirty="0" smtClean="0"/>
              <a:t>Randall 1999).  </a:t>
            </a:r>
          </a:p>
          <a:p>
            <a:r>
              <a:rPr lang="en-US" dirty="0" smtClean="0"/>
              <a:t>P-value= 0.03143 &lt; 0.05 (alpha)</a:t>
            </a:r>
          </a:p>
          <a:p>
            <a:r>
              <a:rPr lang="en-US" dirty="0" smtClean="0"/>
              <a:t>X-squared= 4.693, </a:t>
            </a:r>
            <a:r>
              <a:rPr lang="en-US" dirty="0" err="1" smtClean="0"/>
              <a:t>df</a:t>
            </a:r>
            <a:r>
              <a:rPr lang="en-US" dirty="0" smtClean="0"/>
              <a:t>= 1</a:t>
            </a:r>
          </a:p>
          <a:p>
            <a:r>
              <a:rPr lang="en-US" dirty="0" smtClean="0"/>
              <a:t>We </a:t>
            </a:r>
            <a:r>
              <a:rPr lang="en-US" b="1" dirty="0" smtClean="0"/>
              <a:t>accept</a:t>
            </a:r>
            <a:r>
              <a:rPr lang="en-US" dirty="0" smtClean="0"/>
              <a:t> the alternative hypothesis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1516</TotalTime>
  <Words>423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Corbel</vt:lpstr>
      <vt:lpstr>Times New Roman</vt:lpstr>
      <vt:lpstr>Wingdings</vt:lpstr>
      <vt:lpstr>Spectrum</vt:lpstr>
      <vt:lpstr> BINGE DRINKING</vt:lpstr>
      <vt:lpstr>Agenda</vt:lpstr>
      <vt:lpstr>Background</vt:lpstr>
      <vt:lpstr>Introduction </vt:lpstr>
      <vt:lpstr>Hypothesis</vt:lpstr>
      <vt:lpstr>Variables</vt:lpstr>
      <vt:lpstr>Data Analysis: Race</vt:lpstr>
      <vt:lpstr>Data Analysis: Race</vt:lpstr>
      <vt:lpstr>Data Analysis: Gender</vt:lpstr>
      <vt:lpstr>Data Analysis: Gender</vt:lpstr>
      <vt:lpstr>Data Analysis: Country of Origin</vt:lpstr>
      <vt:lpstr>Data Analysis: Country of Origin</vt:lpstr>
      <vt:lpstr>Interpretation of the Findings</vt:lpstr>
      <vt:lpstr>Conclusion</vt:lpstr>
    </vt:vector>
  </TitlesOfParts>
  <Company>UCONN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BINGE DRINKING</dc:title>
  <dc:creator>Sydney Carr</dc:creator>
  <cp:lastModifiedBy>Demetris Coleman</cp:lastModifiedBy>
  <cp:revision>33</cp:revision>
  <dcterms:created xsi:type="dcterms:W3CDTF">2016-05-25T15:34:57Z</dcterms:created>
  <dcterms:modified xsi:type="dcterms:W3CDTF">2016-05-27T02:10:05Z</dcterms:modified>
</cp:coreProperties>
</file>