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etris Coleman" initials="DC" lastIdx="1" clrIdx="0">
    <p:extLst>
      <p:ext uri="{19B8F6BF-5375-455C-9EA6-DF929625EA0E}">
        <p15:presenceInfo xmlns:p15="http://schemas.microsoft.com/office/powerpoint/2012/main" userId="Demetris Cole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igermailauburn-my.sharepoint.com/personal/dac0035_tigermail_auburn_edu/Documents/Documents/MSU%20SROP/Deliverables/Original/Paper/data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igermailauburn-my.sharepoint.com/personal/dac0035_tigermail_auburn_edu/Documents/Documents/MSU%20SROP/Deliverables/Original/Paper/data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Curvature Over</a:t>
            </a:r>
            <a:r>
              <a:rPr lang="en-US" baseline="0"/>
              <a:t> Time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Curvature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40.816326530612244</c:v>
                </c:pt>
                <c:pt idx="1">
                  <c:v>43.478260869565219</c:v>
                </c:pt>
                <c:pt idx="2">
                  <c:v>40.816326530612244</c:v>
                </c:pt>
                <c:pt idx="3">
                  <c:v>33.333333333333336</c:v>
                </c:pt>
                <c:pt idx="4">
                  <c:v>19.047619047619047</c:v>
                </c:pt>
                <c:pt idx="5">
                  <c:v>5.7142857142857144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65-4A18-9C0D-0DF25B57D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219352"/>
        <c:axId val="358218040"/>
      </c:scatterChart>
      <c:valAx>
        <c:axId val="358219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218040"/>
        <c:crosses val="autoZero"/>
        <c:crossBetween val="midCat"/>
      </c:valAx>
      <c:valAx>
        <c:axId val="35821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Curvature (1/m)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219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Curvature Vs Pressure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Curvature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Sheet1!$A$18:$A$26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Sheet1!$B$18:$B$26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D4-4DD8-AAD0-62866685B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731768"/>
        <c:axId val="369732096"/>
      </c:scatterChart>
      <c:valAx>
        <c:axId val="369731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Pressure (Pa)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732096"/>
        <c:crosses val="autoZero"/>
        <c:crossBetween val="midCat"/>
      </c:valAx>
      <c:valAx>
        <c:axId val="36973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Curvature (1/m)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731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7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9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19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1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3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2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78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1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6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33EE-0C63-4DFE-95BA-8609A326728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E72DC-AB8A-4830-BF9B-3F4EE0A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10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192" y="1276171"/>
            <a:ext cx="11908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05E46"/>
              </a:buClr>
              <a:buSzPct val="25000"/>
            </a:pPr>
            <a:r>
              <a:rPr lang="en-US" sz="3600" b="1" dirty="0">
                <a:solidFill>
                  <a:srgbClr val="20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Soft Actuators for</a:t>
            </a:r>
          </a:p>
          <a:p>
            <a:pPr algn="ctr">
              <a:buClr>
                <a:srgbClr val="205E46"/>
              </a:buClr>
              <a:buSzPct val="25000"/>
            </a:pPr>
            <a:r>
              <a:rPr lang="en-US" sz="3600" b="1" dirty="0">
                <a:solidFill>
                  <a:srgbClr val="20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MRI Pituitary Tumor Detection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2476500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Demetris Coleman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Auburn University</a:t>
            </a:r>
          </a:p>
        </p:txBody>
      </p:sp>
    </p:spTree>
    <p:extLst>
      <p:ext uri="{BB962C8B-B14F-4D97-AF65-F5344CB8AC3E}">
        <p14:creationId xmlns:p14="http://schemas.microsoft.com/office/powerpoint/2010/main" val="321201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916" y="2126511"/>
            <a:ext cx="5762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3879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0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 Tumors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" y="707886"/>
            <a:ext cx="41656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Menstrual cycle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Erectile dysfunction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breast milk by a woman who has not given 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Accelerated or stunted growth in a child or teenager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of the hands, feet, forehead and jaw in adults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2059" y="5400020"/>
            <a:ext cx="665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Pituitary gland and parts of the body controlled by it</a:t>
            </a:r>
          </a:p>
        </p:txBody>
      </p:sp>
      <p:pic>
        <p:nvPicPr>
          <p:cNvPr id="1028" name="Picture 4" descr="http://www.abta.org/assets/images/understanding-brain-tumor-web-images/2015-pituitary-gland-visu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58680"/>
            <a:ext cx="624840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3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285" b="8638"/>
          <a:stretch/>
        </p:blipFill>
        <p:spPr>
          <a:xfrm>
            <a:off x="7113664" y="1219200"/>
            <a:ext cx="4941583" cy="4834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89" y="4719922"/>
            <a:ext cx="2505075" cy="1333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344" y="968183"/>
            <a:ext cx="706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RQ:  Can we make a biomaterial to safely place a coil in the sphenoid sinus to better detect pituitary tumors?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Background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344" y="584775"/>
            <a:ext cx="2724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2015, Dr.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Chunqi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Qian et al improved on a passive coil using inductive coupling that could show a localized image in an MRI machine.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7057" r="-1" b="7543"/>
          <a:stretch/>
        </p:blipFill>
        <p:spPr>
          <a:xfrm>
            <a:off x="3949699" y="189490"/>
            <a:ext cx="2060575" cy="21636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93716" y="2273604"/>
            <a:ext cx="357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Depiction of coil used on rat (a), and MRI scans of rat brain (b)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07676" y="5994141"/>
            <a:ext cx="698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Coil from Dr. Qian et al, 2015 (left) and Sphenoid sinus in relation to Pituitary gland (right).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94" y="2292934"/>
            <a:ext cx="6273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specifically… A material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safely enter the human body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through the nasal cavities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not affect MRI machine imaging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a coil near the pituitary tumor</a:t>
            </a:r>
          </a:p>
        </p:txBody>
      </p:sp>
      <p:cxnSp>
        <p:nvCxnSpPr>
          <p:cNvPr id="5" name="Curved Connector 4"/>
          <p:cNvCxnSpPr/>
          <p:nvPr/>
        </p:nvCxnSpPr>
        <p:spPr>
          <a:xfrm flipV="1">
            <a:off x="6010274" y="3658600"/>
            <a:ext cx="2689563" cy="1477107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59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and Materials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150" y="1175495"/>
            <a:ext cx="657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Memory Polymer (SMP)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printed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Nanotube (CNT-SMP composite)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Pneumatic Actuators (PNA)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1175495"/>
            <a:ext cx="5562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 Material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models for proof of concept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small model in replica of nasal structure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433" y="6136536"/>
            <a:ext cx="297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3D Printed SMP actuated in 70 °C water bath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8209" y="6187807"/>
            <a:ext cx="298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PNA being actuated by electric pump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2" t="43681" r="992" b="15652"/>
          <a:stretch/>
        </p:blipFill>
        <p:spPr>
          <a:xfrm>
            <a:off x="398695" y="3183475"/>
            <a:ext cx="3857625" cy="2788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761462" y="3354332"/>
            <a:ext cx="4654334" cy="26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7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66217"/>
              </p:ext>
            </p:extLst>
          </p:nvPr>
        </p:nvGraphicFramePr>
        <p:xfrm>
          <a:off x="702040" y="1954530"/>
          <a:ext cx="10047184" cy="31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37">
                  <a:extLst>
                    <a:ext uri="{9D8B030D-6E8A-4147-A177-3AD203B41FA5}">
                      <a16:colId xmlns:a16="http://schemas.microsoft.com/office/drawing/2014/main" val="122846717"/>
                    </a:ext>
                  </a:extLst>
                </a:gridCol>
                <a:gridCol w="1274292">
                  <a:extLst>
                    <a:ext uri="{9D8B030D-6E8A-4147-A177-3AD203B41FA5}">
                      <a16:colId xmlns:a16="http://schemas.microsoft.com/office/drawing/2014/main" val="460088926"/>
                    </a:ext>
                  </a:extLst>
                </a:gridCol>
                <a:gridCol w="799057">
                  <a:extLst>
                    <a:ext uri="{9D8B030D-6E8A-4147-A177-3AD203B41FA5}">
                      <a16:colId xmlns:a16="http://schemas.microsoft.com/office/drawing/2014/main" val="1862493672"/>
                    </a:ext>
                  </a:extLst>
                </a:gridCol>
                <a:gridCol w="712382">
                  <a:extLst>
                    <a:ext uri="{9D8B030D-6E8A-4147-A177-3AD203B41FA5}">
                      <a16:colId xmlns:a16="http://schemas.microsoft.com/office/drawing/2014/main" val="3961147520"/>
                    </a:ext>
                  </a:extLst>
                </a:gridCol>
                <a:gridCol w="1233376">
                  <a:extLst>
                    <a:ext uri="{9D8B030D-6E8A-4147-A177-3AD203B41FA5}">
                      <a16:colId xmlns:a16="http://schemas.microsoft.com/office/drawing/2014/main" val="4086656757"/>
                    </a:ext>
                  </a:extLst>
                </a:gridCol>
                <a:gridCol w="735666">
                  <a:extLst>
                    <a:ext uri="{9D8B030D-6E8A-4147-A177-3AD203B41FA5}">
                      <a16:colId xmlns:a16="http://schemas.microsoft.com/office/drawing/2014/main" val="2428325666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3561163594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2943093233"/>
                    </a:ext>
                  </a:extLst>
                </a:gridCol>
                <a:gridCol w="1520142">
                  <a:extLst>
                    <a:ext uri="{9D8B030D-6E8A-4147-A177-3AD203B41FA5}">
                      <a16:colId xmlns:a16="http://schemas.microsoft.com/office/drawing/2014/main" val="4274292751"/>
                    </a:ext>
                  </a:extLst>
                </a:gridCol>
              </a:tblGrid>
              <a:tr h="949387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Curvature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Toxic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Capacity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Reaches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Destination*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74336"/>
                  </a:ext>
                </a:extLst>
              </a:tr>
              <a:tr h="52645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SMP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F1~57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F2~38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M~2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Shore D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Shore A 95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Shore A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154629"/>
                  </a:ext>
                </a:extLst>
              </a:tr>
              <a:tr h="506517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SMP-CNT*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 75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86048"/>
                  </a:ext>
                </a:extLst>
              </a:tr>
              <a:tr h="48625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8663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" y="133350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 of 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3563" y="1585198"/>
            <a:ext cx="494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Measurements and Variables of Interest </a:t>
            </a:r>
          </a:p>
        </p:txBody>
      </p:sp>
    </p:spTree>
    <p:extLst>
      <p:ext uri="{BB962C8B-B14F-4D97-AF65-F5344CB8AC3E}">
        <p14:creationId xmlns:p14="http://schemas.microsoft.com/office/powerpoint/2010/main" val="429078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2860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738827"/>
              </p:ext>
            </p:extLst>
          </p:nvPr>
        </p:nvGraphicFramePr>
        <p:xfrm>
          <a:off x="492641" y="813374"/>
          <a:ext cx="5089451" cy="346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202590"/>
              </p:ext>
            </p:extLst>
          </p:nvPr>
        </p:nvGraphicFramePr>
        <p:xfrm>
          <a:off x="5884233" y="813374"/>
          <a:ext cx="4900725" cy="3545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015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2667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19367"/>
              </p:ext>
            </p:extLst>
          </p:nvPr>
        </p:nvGraphicFramePr>
        <p:xfrm>
          <a:off x="2032000" y="2243666"/>
          <a:ext cx="8128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675349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054272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000414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5976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3D</a:t>
                      </a:r>
                      <a:r>
                        <a:rPr lang="en-US" baseline="0" dirty="0"/>
                        <a:t> Printed SMP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SMP-CNT Composite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Pneumatic Actuator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91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Easiest</a:t>
                      </a:r>
                      <a:r>
                        <a:rPr lang="en-US" baseline="0" dirty="0"/>
                        <a:t> to Reproduce and easily modifiable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Remote</a:t>
                      </a:r>
                      <a:r>
                        <a:rPr lang="en-US" baseline="0" dirty="0"/>
                        <a:t> control capabilities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 to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53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Least</a:t>
                      </a:r>
                      <a:r>
                        <a:rPr lang="en-US" baseline="0" dirty="0"/>
                        <a:t>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easily obtained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Fabrication</a:t>
                      </a:r>
                      <a:r>
                        <a:rPr lang="en-US" baseline="0" dirty="0"/>
                        <a:t> can be tedious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3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68504" y="1874334"/>
            <a:ext cx="613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2: Evaluating which material would be best for the task</a:t>
            </a:r>
          </a:p>
        </p:txBody>
      </p:sp>
    </p:spTree>
    <p:extLst>
      <p:ext uri="{BB962C8B-B14F-4D97-AF65-F5344CB8AC3E}">
        <p14:creationId xmlns:p14="http://schemas.microsoft.com/office/powerpoint/2010/main" val="363816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88" y="276447"/>
            <a:ext cx="291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829341" y="1435395"/>
            <a:ext cx="81445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Hardness and Elasticity Measurements for Tissue and Cartilage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that mimic the cartilage and tissue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destinations and areas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Expandable Coil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Model</a:t>
            </a:r>
          </a:p>
        </p:txBody>
      </p:sp>
    </p:spTree>
    <p:extLst>
      <p:ext uri="{BB962C8B-B14F-4D97-AF65-F5344CB8AC3E}">
        <p14:creationId xmlns:p14="http://schemas.microsoft.com/office/powerpoint/2010/main" val="203885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32770"/>
            <a:ext cx="61531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[</a:t>
            </a:r>
            <a:r>
              <a:rPr lang="en-US" dirty="0"/>
              <a:t>1</a:t>
            </a:r>
            <a:r>
              <a:rPr lang="en-US" dirty="0">
                <a:effectLst/>
              </a:rPr>
              <a:t>] "What are pituitary tumors? | American Cancer Society", </a:t>
            </a:r>
            <a:r>
              <a:rPr lang="en-US" i="1" dirty="0">
                <a:effectLst/>
              </a:rPr>
              <a:t>Cancer.org</a:t>
            </a:r>
            <a:r>
              <a:rPr lang="en-US" dirty="0">
                <a:effectLst/>
              </a:rPr>
              <a:t>, 2016. [Online]. Available: http://www.cancer.org/cancer/pituitarytumors/detailedguide/pituitary-tumors-what-is-pituitary-tumor. [Accessed: 27- Jun- 2016].</a:t>
            </a:r>
          </a:p>
          <a:p>
            <a:r>
              <a:rPr lang="en-US" dirty="0">
                <a:effectLst/>
              </a:rPr>
              <a:t>[2] "Pituitary Tumors | Johns Hopkins Medicine Health Library", </a:t>
            </a:r>
            <a:r>
              <a:rPr lang="en-US" i="1" dirty="0">
                <a:effectLst/>
              </a:rPr>
              <a:t>Hopkinsmedicine.org</a:t>
            </a:r>
            <a:r>
              <a:rPr lang="en-US" dirty="0">
                <a:effectLst/>
              </a:rPr>
              <a:t>, 2016. [Online]. Available: http://www.hopkinsmedicine.org/healthlibrary/conditions/endocrinology/pituitary_tumors_85,P00424/. [Accessed: 27- Jun- 2016].</a:t>
            </a:r>
          </a:p>
          <a:p>
            <a:r>
              <a:rPr lang="en-US" dirty="0"/>
              <a:t>[3] C. Qian, Q. </a:t>
            </a:r>
            <a:r>
              <a:rPr lang="en-US" dirty="0" err="1"/>
              <a:t>Duan</a:t>
            </a:r>
            <a:r>
              <a:rPr lang="en-US" dirty="0"/>
              <a:t>, S. Dodd, A. </a:t>
            </a:r>
            <a:r>
              <a:rPr lang="en-US" dirty="0" err="1"/>
              <a:t>Koretsky</a:t>
            </a:r>
            <a:r>
              <a:rPr lang="en-US" dirty="0"/>
              <a:t> and J. Murphy-</a:t>
            </a:r>
            <a:r>
              <a:rPr lang="en-US" dirty="0" err="1"/>
              <a:t>Boesch</a:t>
            </a:r>
            <a:r>
              <a:rPr lang="en-US" dirty="0"/>
              <a:t>, "Sensitivity Enhancement of an Inductively Coupled Local Detector Using a HEMT-Based Current Amplifier", Magnetic Resonance in Medicine, vol. 75, no. 6, pp. 2573-2578, 2015.</a:t>
            </a:r>
          </a:p>
          <a:p>
            <a:r>
              <a:rPr lang="en-US" dirty="0"/>
              <a:t>[4] J. </a:t>
            </a:r>
            <a:r>
              <a:rPr lang="en-US" dirty="0" err="1"/>
              <a:t>Leng</a:t>
            </a:r>
            <a:r>
              <a:rPr lang="en-US" dirty="0"/>
              <a:t>, X. Lan, Y. Liu and S. Du, "Shape-memory polymers and their composites: Stimulus methods and applications", Progress in Materials Science, vol. 56, no. 7, pp. 1077-1135, 2011.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3150" y="732770"/>
            <a:ext cx="579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 K. Yu, Y. Liu and J. </a:t>
            </a:r>
            <a:r>
              <a:rPr lang="en-US" dirty="0" err="1"/>
              <a:t>Leng</a:t>
            </a:r>
            <a:r>
              <a:rPr lang="en-US" dirty="0"/>
              <a:t>, "Shape memory polymer/CNT composites and their microwave induced shape memory behaviors", RSC Adv., vol. 4, no. 6, pp. 2961-2968, 2014.</a:t>
            </a:r>
          </a:p>
          <a:p>
            <a:r>
              <a:rPr lang="en-US" dirty="0"/>
              <a:t>[6] S. </a:t>
            </a:r>
            <a:r>
              <a:rPr lang="en-US" dirty="0" err="1"/>
              <a:t>Wakimoto</a:t>
            </a:r>
            <a:r>
              <a:rPr lang="en-US" dirty="0"/>
              <a:t>, K. Ogura, K. Suzumori and Y. </a:t>
            </a:r>
            <a:r>
              <a:rPr lang="en-US" dirty="0" err="1"/>
              <a:t>Nishioka</a:t>
            </a:r>
            <a:r>
              <a:rPr lang="en-US" dirty="0"/>
              <a:t>, "Miniature Soft Hand with Curling Rubber Pneumatic Actuators", Robotics and Automation, pp. 556 - 561, 2009.</a:t>
            </a:r>
          </a:p>
          <a:p>
            <a:r>
              <a:rPr lang="en-US" dirty="0"/>
              <a:t>[7] J. Wu, C. Yuan, Z. Ding, M. </a:t>
            </a:r>
            <a:r>
              <a:rPr lang="en-US" dirty="0" err="1"/>
              <a:t>Isakov</a:t>
            </a:r>
            <a:r>
              <a:rPr lang="en-US" dirty="0"/>
              <a:t>, Y. Mao, T. Wang, M. Dunn and H. Qi, "Multi-shape active composites by 3D printing of digital shape memory polymers", Sci. Rep., vol. 6, p. 24224, 2016.</a:t>
            </a:r>
          </a:p>
          <a:p>
            <a:r>
              <a:rPr lang="en-US" dirty="0"/>
              <a:t>[8] M. Spine, "Pituitary tumors, adenoma, </a:t>
            </a:r>
            <a:r>
              <a:rPr lang="en-US" dirty="0" err="1"/>
              <a:t>craniopharyngioma</a:t>
            </a:r>
            <a:r>
              <a:rPr lang="en-US" dirty="0"/>
              <a:t>, </a:t>
            </a:r>
            <a:r>
              <a:rPr lang="en-US" dirty="0" err="1"/>
              <a:t>rathke</a:t>
            </a:r>
            <a:r>
              <a:rPr lang="en-US" dirty="0"/>
              <a:t> cyst", Mayfieldclinic.com, 2016. [Online]. Available: http://www.mayfieldclinic.com/PE-Pit.htm#. [Accessed: 04- Jul- 2016].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83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5690</TotalTime>
  <Words>841</Words>
  <Application>Microsoft Office PowerPoint</Application>
  <PresentationFormat>Widescreen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Demetris Coleman</dc:creator>
  <cp:lastModifiedBy>Demetris Coleman</cp:lastModifiedBy>
  <cp:revision>93</cp:revision>
  <dcterms:created xsi:type="dcterms:W3CDTF">2016-07-12T00:03:20Z</dcterms:created>
  <dcterms:modified xsi:type="dcterms:W3CDTF">2017-04-18T01:15:40Z</dcterms:modified>
</cp:coreProperties>
</file>